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6"/>
  </p:notesMasterIdLst>
  <p:sldIdLst>
    <p:sldId id="256" r:id="rId2"/>
    <p:sldId id="383" r:id="rId3"/>
    <p:sldId id="384" r:id="rId4"/>
    <p:sldId id="554" r:id="rId5"/>
    <p:sldId id="563" r:id="rId6"/>
    <p:sldId id="258" r:id="rId7"/>
    <p:sldId id="347" r:id="rId8"/>
    <p:sldId id="335" r:id="rId9"/>
    <p:sldId id="410" r:id="rId10"/>
    <p:sldId id="411" r:id="rId11"/>
    <p:sldId id="412" r:id="rId12"/>
    <p:sldId id="413" r:id="rId13"/>
    <p:sldId id="414" r:id="rId14"/>
    <p:sldId id="415" r:id="rId15"/>
    <p:sldId id="416" r:id="rId16"/>
    <p:sldId id="417" r:id="rId17"/>
    <p:sldId id="418" r:id="rId18"/>
    <p:sldId id="408" r:id="rId19"/>
    <p:sldId id="511" r:id="rId20"/>
    <p:sldId id="555" r:id="rId21"/>
    <p:sldId id="556" r:id="rId22"/>
    <p:sldId id="557" r:id="rId23"/>
    <p:sldId id="519" r:id="rId24"/>
    <p:sldId id="558" r:id="rId25"/>
    <p:sldId id="559" r:id="rId26"/>
    <p:sldId id="560" r:id="rId27"/>
    <p:sldId id="317" r:id="rId28"/>
    <p:sldId id="319" r:id="rId29"/>
    <p:sldId id="320" r:id="rId30"/>
    <p:sldId id="326" r:id="rId31"/>
    <p:sldId id="331" r:id="rId32"/>
    <p:sldId id="354" r:id="rId33"/>
    <p:sldId id="561" r:id="rId34"/>
    <p:sldId id="355" r:id="rId35"/>
    <p:sldId id="356" r:id="rId36"/>
    <p:sldId id="357" r:id="rId37"/>
    <p:sldId id="322" r:id="rId38"/>
    <p:sldId id="562" r:id="rId39"/>
    <p:sldId id="2135715703" r:id="rId4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A05B1"/>
    <a:srgbClr val="B9B9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74"/>
    <p:restoredTop sz="94530"/>
  </p:normalViewPr>
  <p:slideViewPr>
    <p:cSldViewPr snapToGrid="0" snapToObjects="1">
      <p:cViewPr varScale="1">
        <p:scale>
          <a:sx n="145" d="100"/>
          <a:sy n="145" d="100"/>
        </p:scale>
        <p:origin x="176" y="3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1DAE6A-8153-944A-85D4-6540FF7E6D84}" type="datetimeFigureOut">
              <a:rPr lang="en-US" smtClean="0"/>
              <a:t>10/9/26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130BC0-4B87-B24A-B594-288337168B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253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Remake for specific types of sequencing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8A8BB4-4E5A-4E40-B885-4957202161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6829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Remake for specific types of sequencing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8A8BB4-4E5A-4E40-B885-49572021615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6131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Remember </a:t>
            </a:r>
            <a:r>
              <a:rPr lang="is-IS" dirty="0"/>
              <a:t>… Kendal Tau =[ (# concordant pairs) – (# non concordant)]/n(n-1)/2</a:t>
            </a:r>
          </a:p>
          <a:p>
            <a:r>
              <a:rPr lang="is-IS" dirty="0"/>
              <a:t>Recall:</a:t>
            </a:r>
            <a:r>
              <a:rPr lang="is-IS" baseline="0" dirty="0"/>
              <a:t> Use R for the example.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30BC0-4B87-B24A-B594-288337168B1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6262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200" dirty="0" err="1">
                <a:solidFill>
                  <a:srgbClr val="000000"/>
                </a:solidFill>
                <a:latin typeface="Arial" charset="0"/>
                <a:ea typeface="Geneva" charset="0"/>
                <a:cs typeface="Geneva" charset="0"/>
              </a:rPr>
              <a:t>snoRNAs</a:t>
            </a:r>
            <a:r>
              <a:rPr lang="en-US" sz="2200" dirty="0">
                <a:solidFill>
                  <a:srgbClr val="000000"/>
                </a:solidFill>
                <a:latin typeface="Arial" charset="0"/>
                <a:ea typeface="Geneva" charset="0"/>
                <a:cs typeface="Geneva" charset="0"/>
              </a:rPr>
              <a:t> (synthesized by RNA polymerase II).</a:t>
            </a:r>
          </a:p>
          <a:p>
            <a:r>
              <a:rPr lang="en-US" sz="1200" dirty="0" err="1">
                <a:solidFill>
                  <a:srgbClr val="000000"/>
                </a:solidFill>
                <a:latin typeface="Arial" charset="0"/>
                <a:ea typeface="Geneva" charset="0"/>
                <a:cs typeface="Geneva" charset="0"/>
              </a:rPr>
              <a:t>histone</a:t>
            </a:r>
            <a:r>
              <a:rPr lang="en-US" sz="1200" dirty="0">
                <a:solidFill>
                  <a:srgbClr val="000000"/>
                </a:solidFill>
                <a:latin typeface="Arial" charset="0"/>
                <a:ea typeface="Geneva" charset="0"/>
                <a:cs typeface="Geneva" charset="0"/>
              </a:rPr>
              <a:t> mRNAs (generated by RNA polymerase II)</a:t>
            </a:r>
          </a:p>
          <a:p>
            <a:r>
              <a:rPr lang="en-US" sz="1200" dirty="0">
                <a:solidFill>
                  <a:srgbClr val="000000"/>
                </a:solidFill>
                <a:latin typeface="Arial" charset="0"/>
                <a:ea typeface="Geneva" charset="0"/>
                <a:cs typeface="Geneva" charset="0"/>
              </a:rPr>
              <a:t>small </a:t>
            </a:r>
            <a:r>
              <a:rPr lang="en-US" sz="1200" dirty="0" err="1">
                <a:solidFill>
                  <a:srgbClr val="000000"/>
                </a:solidFill>
                <a:latin typeface="Arial" charset="0"/>
                <a:ea typeface="Geneva" charset="0"/>
                <a:cs typeface="Geneva" charset="0"/>
              </a:rPr>
              <a:t>RNAs</a:t>
            </a:r>
            <a:r>
              <a:rPr lang="en-US" sz="1200" dirty="0">
                <a:solidFill>
                  <a:srgbClr val="000000"/>
                </a:solidFill>
                <a:latin typeface="Arial" charset="0"/>
                <a:ea typeface="Geneva" charset="0"/>
                <a:cs typeface="Geneva" charset="0"/>
              </a:rPr>
              <a:t> generated by RNA polymerase III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BB8FF7-868F-404A-B524-81B892D44D84}" type="slidenum">
              <a:rPr lang="de-DE" smtClean="0"/>
              <a:pPr>
                <a:defRPr/>
              </a:pPr>
              <a:t>10</a:t>
            </a:fld>
            <a:endParaRPr lang="de-D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dirty="0" err="1">
                <a:ea typeface="ＭＳ Ｐゴシック" charset="-128"/>
                <a:cs typeface="ＭＳ Ｐゴシック" charset="-128"/>
              </a:rPr>
              <a:t>Popy</a:t>
            </a:r>
            <a:r>
              <a:rPr lang="en-US" dirty="0">
                <a:ea typeface="ＭＳ Ｐゴシック" charset="-128"/>
                <a:cs typeface="ＭＳ Ｐゴシック" charset="-128"/>
              </a:rPr>
              <a:t> T magnetic beads used for </a:t>
            </a:r>
            <a:r>
              <a:rPr lang="en-US" dirty="0" err="1">
                <a:ea typeface="ＭＳ Ｐゴシック" charset="-128"/>
                <a:cs typeface="ＭＳ Ｐゴシック" charset="-128"/>
              </a:rPr>
              <a:t>polyA</a:t>
            </a:r>
            <a:r>
              <a:rPr lang="en-US" dirty="0">
                <a:ea typeface="ＭＳ Ｐゴシック" charset="-128"/>
                <a:cs typeface="ＭＳ Ｐゴシック" charset="-128"/>
              </a:rPr>
              <a:t> selection</a:t>
            </a:r>
          </a:p>
          <a:p>
            <a:r>
              <a:rPr lang="en-US" dirty="0">
                <a:ea typeface="ＭＳ Ｐゴシック" charset="-128"/>
                <a:cs typeface="ＭＳ Ｐゴシック" charset="-128"/>
              </a:rPr>
              <a:t>RNA Mg and heat ; alkaline hydrolysis or nebulization)  </a:t>
            </a:r>
            <a:r>
              <a:rPr lang="en-US" dirty="0" err="1">
                <a:ea typeface="ＭＳ Ｐゴシック" charset="-128"/>
                <a:cs typeface="ＭＳ Ｐゴシック" charset="-128"/>
              </a:rPr>
              <a:t>hydrojet</a:t>
            </a:r>
            <a:r>
              <a:rPr lang="en-US" dirty="0">
                <a:ea typeface="ＭＳ Ｐゴシック" charset="-128"/>
                <a:cs typeface="ＭＳ Ｐゴシック" charset="-128"/>
              </a:rPr>
              <a:t> - 200 – 500bp and cDNA fragmentation (DNase I treatment or sonication).</a:t>
            </a:r>
          </a:p>
          <a:p>
            <a:r>
              <a:rPr lang="en-US" dirty="0">
                <a:ea typeface="ＭＳ Ｐゴシック" charset="-128"/>
                <a:cs typeface="ＭＳ Ｐゴシック" charset="-128"/>
              </a:rPr>
              <a:t>End repair  after RT, </a:t>
            </a:r>
            <a:r>
              <a:rPr lang="en-US" dirty="0" err="1">
                <a:ea typeface="ＭＳ Ｐゴシック" charset="-128"/>
                <a:cs typeface="ＭＳ Ｐゴシック" charset="-128"/>
              </a:rPr>
              <a:t>addd</a:t>
            </a:r>
            <a:r>
              <a:rPr lang="en-US" dirty="0">
                <a:ea typeface="ＭＳ Ｐゴシック" charset="-128"/>
                <a:cs typeface="ＭＳ Ｐゴシック" charset="-128"/>
              </a:rPr>
              <a:t> A, adaptor ( contain seq  compliment  to the oligo in the </a:t>
            </a:r>
            <a:r>
              <a:rPr lang="en-US" dirty="0" err="1">
                <a:ea typeface="ＭＳ Ｐゴシック" charset="-128"/>
                <a:cs typeface="ＭＳ Ｐゴシック" charset="-128"/>
              </a:rPr>
              <a:t>flowcells</a:t>
            </a:r>
            <a:r>
              <a:rPr lang="en-US" dirty="0">
                <a:ea typeface="ＭＳ Ｐゴシック" charset="-128"/>
                <a:cs typeface="ＭＳ Ｐゴシック" charset="-128"/>
              </a:rPr>
              <a:t> and seq primer site)</a:t>
            </a:r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D11BCC4-B00A-444B-B6E9-F872D63260FC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dirty="0" err="1">
                <a:cs typeface="+mn-cs"/>
              </a:rPr>
              <a:t>Now</a:t>
            </a:r>
            <a:r>
              <a:rPr lang="es-ES" dirty="0">
                <a:cs typeface="+mn-cs"/>
              </a:rPr>
              <a:t> </a:t>
            </a:r>
            <a:r>
              <a:rPr lang="es-ES" dirty="0" err="1">
                <a:cs typeface="+mn-cs"/>
              </a:rPr>
              <a:t>it’s</a:t>
            </a:r>
            <a:r>
              <a:rPr lang="es-ES" dirty="0">
                <a:cs typeface="+mn-cs"/>
              </a:rPr>
              <a:t> </a:t>
            </a:r>
            <a:r>
              <a:rPr lang="es-ES" dirty="0" err="1">
                <a:cs typeface="+mn-cs"/>
              </a:rPr>
              <a:t>important</a:t>
            </a:r>
            <a:r>
              <a:rPr lang="es-ES" dirty="0">
                <a:cs typeface="+mn-cs"/>
              </a:rPr>
              <a:t> </a:t>
            </a:r>
            <a:r>
              <a:rPr lang="es-ES" dirty="0" err="1">
                <a:cs typeface="+mn-cs"/>
              </a:rPr>
              <a:t>to</a:t>
            </a:r>
            <a:r>
              <a:rPr lang="es-ES" dirty="0">
                <a:cs typeface="+mn-cs"/>
              </a:rPr>
              <a:t> </a:t>
            </a:r>
            <a:r>
              <a:rPr lang="es-ES" dirty="0" err="1">
                <a:cs typeface="+mn-cs"/>
              </a:rPr>
              <a:t>distinguish</a:t>
            </a:r>
            <a:r>
              <a:rPr lang="es-ES" dirty="0">
                <a:cs typeface="+mn-cs"/>
              </a:rPr>
              <a:t> </a:t>
            </a:r>
            <a:r>
              <a:rPr lang="es-ES" dirty="0" err="1">
                <a:cs typeface="+mn-cs"/>
              </a:rPr>
              <a:t>between</a:t>
            </a:r>
            <a:r>
              <a:rPr lang="es-ES" dirty="0">
                <a:cs typeface="+mn-cs"/>
              </a:rPr>
              <a:t> SE and PE data</a:t>
            </a:r>
          </a:p>
          <a:p>
            <a:pPr eaLnBrk="1" hangingPunct="1">
              <a:defRPr/>
            </a:pPr>
            <a:r>
              <a:rPr lang="es-ES" dirty="0">
                <a:cs typeface="+mn-cs"/>
              </a:rPr>
              <a:t>SE data </a:t>
            </a:r>
            <a:r>
              <a:rPr lang="es-ES" dirty="0" err="1">
                <a:cs typeface="+mn-cs"/>
              </a:rPr>
              <a:t>is</a:t>
            </a:r>
            <a:r>
              <a:rPr lang="es-ES" dirty="0">
                <a:cs typeface="+mn-cs"/>
              </a:rPr>
              <a:t> </a:t>
            </a:r>
            <a:r>
              <a:rPr lang="es-ES" dirty="0" err="1">
                <a:cs typeface="+mn-cs"/>
              </a:rPr>
              <a:t>generated</a:t>
            </a:r>
            <a:r>
              <a:rPr lang="es-ES" dirty="0">
                <a:cs typeface="+mn-cs"/>
              </a:rPr>
              <a:t> </a:t>
            </a:r>
            <a:r>
              <a:rPr lang="es-ES" dirty="0" err="1">
                <a:cs typeface="+mn-cs"/>
              </a:rPr>
              <a:t>just</a:t>
            </a:r>
            <a:r>
              <a:rPr lang="es-ES" dirty="0">
                <a:cs typeface="+mn-cs"/>
              </a:rPr>
              <a:t> as </a:t>
            </a:r>
            <a:r>
              <a:rPr lang="es-ES" dirty="0" err="1">
                <a:cs typeface="+mn-cs"/>
              </a:rPr>
              <a:t>we</a:t>
            </a:r>
            <a:r>
              <a:rPr lang="es-ES" dirty="0">
                <a:cs typeface="+mn-cs"/>
              </a:rPr>
              <a:t> </a:t>
            </a:r>
            <a:r>
              <a:rPr lang="es-ES" dirty="0" err="1">
                <a:cs typeface="+mn-cs"/>
              </a:rPr>
              <a:t>described</a:t>
            </a:r>
            <a:endParaRPr lang="es-ES" dirty="0">
              <a:cs typeface="+mn-cs"/>
            </a:endParaRPr>
          </a:p>
          <a:p>
            <a:pPr eaLnBrk="1" hangingPunct="1">
              <a:defRPr/>
            </a:pPr>
            <a:r>
              <a:rPr lang="es-ES" dirty="0" err="1">
                <a:cs typeface="+mn-cs"/>
              </a:rPr>
              <a:t>The</a:t>
            </a:r>
            <a:r>
              <a:rPr lang="es-ES" dirty="0">
                <a:cs typeface="+mn-cs"/>
              </a:rPr>
              <a:t> </a:t>
            </a:r>
            <a:r>
              <a:rPr lang="es-ES" dirty="0" err="1">
                <a:cs typeface="+mn-cs"/>
              </a:rPr>
              <a:t>main</a:t>
            </a:r>
            <a:r>
              <a:rPr lang="es-ES" dirty="0">
                <a:cs typeface="+mn-cs"/>
              </a:rPr>
              <a:t> </a:t>
            </a:r>
            <a:r>
              <a:rPr lang="es-ES" dirty="0" err="1">
                <a:cs typeface="+mn-cs"/>
              </a:rPr>
              <a:t>difference</a:t>
            </a:r>
            <a:r>
              <a:rPr lang="es-ES" dirty="0">
                <a:cs typeface="+mn-cs"/>
              </a:rPr>
              <a:t> </a:t>
            </a:r>
            <a:r>
              <a:rPr lang="es-ES" dirty="0" err="1">
                <a:cs typeface="+mn-cs"/>
              </a:rPr>
              <a:t>with</a:t>
            </a:r>
            <a:r>
              <a:rPr lang="es-ES" dirty="0">
                <a:cs typeface="+mn-cs"/>
              </a:rPr>
              <a:t> PE </a:t>
            </a:r>
            <a:r>
              <a:rPr lang="es-ES" dirty="0" err="1">
                <a:cs typeface="+mn-cs"/>
              </a:rPr>
              <a:t>is</a:t>
            </a:r>
            <a:r>
              <a:rPr lang="es-ES" dirty="0">
                <a:cs typeface="+mn-cs"/>
              </a:rPr>
              <a:t> </a:t>
            </a:r>
            <a:r>
              <a:rPr lang="es-ES" dirty="0" err="1">
                <a:cs typeface="+mn-cs"/>
              </a:rPr>
              <a:t>that</a:t>
            </a:r>
            <a:r>
              <a:rPr lang="es-ES" dirty="0">
                <a:cs typeface="+mn-cs"/>
              </a:rPr>
              <a:t> </a:t>
            </a:r>
            <a:r>
              <a:rPr lang="es-ES" dirty="0" err="1">
                <a:cs typeface="+mn-cs"/>
              </a:rPr>
              <a:t>here</a:t>
            </a:r>
            <a:r>
              <a:rPr lang="es-ES" dirty="0">
                <a:cs typeface="+mn-cs"/>
              </a:rPr>
              <a:t> </a:t>
            </a:r>
            <a:r>
              <a:rPr lang="es-ES" dirty="0" err="1">
                <a:cs typeface="+mn-cs"/>
              </a:rPr>
              <a:t>we</a:t>
            </a:r>
            <a:r>
              <a:rPr lang="es-ES" dirty="0">
                <a:cs typeface="+mn-cs"/>
              </a:rPr>
              <a:t> are </a:t>
            </a:r>
            <a:r>
              <a:rPr lang="es-ES" dirty="0" err="1">
                <a:cs typeface="+mn-cs"/>
              </a:rPr>
              <a:t>using</a:t>
            </a:r>
            <a:r>
              <a:rPr lang="es-ES" dirty="0">
                <a:cs typeface="+mn-cs"/>
              </a:rPr>
              <a:t> </a:t>
            </a:r>
            <a:r>
              <a:rPr lang="es-ES" dirty="0" err="1">
                <a:cs typeface="+mn-cs"/>
              </a:rPr>
              <a:t>two</a:t>
            </a:r>
            <a:r>
              <a:rPr lang="es-ES" dirty="0">
                <a:cs typeface="+mn-cs"/>
              </a:rPr>
              <a:t> </a:t>
            </a:r>
            <a:r>
              <a:rPr lang="es-ES" dirty="0" err="1">
                <a:cs typeface="+mn-cs"/>
              </a:rPr>
              <a:t>different</a:t>
            </a:r>
            <a:r>
              <a:rPr lang="es-ES" dirty="0">
                <a:cs typeface="+mn-cs"/>
              </a:rPr>
              <a:t> </a:t>
            </a:r>
            <a:r>
              <a:rPr lang="es-ES" dirty="0" err="1">
                <a:cs typeface="+mn-cs"/>
              </a:rPr>
              <a:t>adaptors</a:t>
            </a:r>
            <a:endParaRPr lang="es-ES" dirty="0">
              <a:cs typeface="+mn-cs"/>
            </a:endParaRPr>
          </a:p>
          <a:p>
            <a:pPr eaLnBrk="1" hangingPunct="1">
              <a:defRPr/>
            </a:pPr>
            <a:r>
              <a:rPr lang="es-ES" dirty="0">
                <a:cs typeface="+mn-cs"/>
              </a:rPr>
              <a:t>And </a:t>
            </a:r>
            <a:r>
              <a:rPr lang="es-ES" dirty="0" err="1">
                <a:cs typeface="+mn-cs"/>
              </a:rPr>
              <a:t>we</a:t>
            </a:r>
            <a:r>
              <a:rPr lang="es-ES" dirty="0">
                <a:cs typeface="+mn-cs"/>
              </a:rPr>
              <a:t> are </a:t>
            </a:r>
            <a:r>
              <a:rPr lang="es-ES" dirty="0" err="1">
                <a:cs typeface="+mn-cs"/>
              </a:rPr>
              <a:t>sequencing</a:t>
            </a:r>
            <a:r>
              <a:rPr lang="es-ES" dirty="0">
                <a:cs typeface="+mn-cs"/>
              </a:rPr>
              <a:t> </a:t>
            </a:r>
            <a:r>
              <a:rPr lang="es-ES" dirty="0" err="1">
                <a:cs typeface="+mn-cs"/>
              </a:rPr>
              <a:t>the</a:t>
            </a:r>
            <a:r>
              <a:rPr lang="es-ES" dirty="0">
                <a:cs typeface="+mn-cs"/>
              </a:rPr>
              <a:t> </a:t>
            </a:r>
            <a:r>
              <a:rPr lang="es-ES" dirty="0" err="1">
                <a:cs typeface="+mn-cs"/>
              </a:rPr>
              <a:t>molecule</a:t>
            </a:r>
            <a:r>
              <a:rPr lang="es-ES" dirty="0">
                <a:cs typeface="+mn-cs"/>
              </a:rPr>
              <a:t> </a:t>
            </a:r>
            <a:r>
              <a:rPr lang="es-ES" dirty="0" err="1">
                <a:cs typeface="+mn-cs"/>
              </a:rPr>
              <a:t>from</a:t>
            </a:r>
            <a:r>
              <a:rPr lang="es-ES" dirty="0">
                <a:cs typeface="+mn-cs"/>
              </a:rPr>
              <a:t> </a:t>
            </a:r>
            <a:r>
              <a:rPr lang="es-ES" dirty="0" err="1">
                <a:cs typeface="+mn-cs"/>
              </a:rPr>
              <a:t>both</a:t>
            </a:r>
            <a:r>
              <a:rPr lang="es-ES" dirty="0">
                <a:cs typeface="+mn-cs"/>
              </a:rPr>
              <a:t> </a:t>
            </a:r>
            <a:r>
              <a:rPr lang="es-ES" dirty="0" err="1">
                <a:cs typeface="+mn-cs"/>
              </a:rPr>
              <a:t>ends</a:t>
            </a:r>
            <a:r>
              <a:rPr lang="es-ES" dirty="0">
                <a:cs typeface="+mn-cs"/>
              </a:rPr>
              <a:t> (and </a:t>
            </a:r>
            <a:r>
              <a:rPr lang="es-ES" dirty="0" err="1">
                <a:cs typeface="+mn-cs"/>
              </a:rPr>
              <a:t>we</a:t>
            </a:r>
            <a:r>
              <a:rPr lang="es-ES" dirty="0">
                <a:cs typeface="+mn-cs"/>
              </a:rPr>
              <a:t> </a:t>
            </a:r>
            <a:r>
              <a:rPr lang="es-ES" dirty="0" err="1">
                <a:cs typeface="+mn-cs"/>
              </a:rPr>
              <a:t>know</a:t>
            </a:r>
            <a:r>
              <a:rPr lang="es-ES" dirty="0">
                <a:cs typeface="+mn-cs"/>
              </a:rPr>
              <a:t> </a:t>
            </a:r>
            <a:r>
              <a:rPr lang="es-ES" dirty="0" err="1">
                <a:cs typeface="+mn-cs"/>
              </a:rPr>
              <a:t>which</a:t>
            </a:r>
            <a:r>
              <a:rPr lang="es-ES" dirty="0">
                <a:cs typeface="+mn-cs"/>
              </a:rPr>
              <a:t> </a:t>
            </a:r>
            <a:r>
              <a:rPr lang="es-ES" dirty="0" err="1">
                <a:cs typeface="+mn-cs"/>
              </a:rPr>
              <a:t>end</a:t>
            </a:r>
            <a:r>
              <a:rPr lang="es-ES" dirty="0">
                <a:cs typeface="+mn-cs"/>
              </a:rPr>
              <a:t> </a:t>
            </a:r>
            <a:r>
              <a:rPr lang="es-ES" dirty="0" err="1">
                <a:cs typeface="+mn-cs"/>
              </a:rPr>
              <a:t>is</a:t>
            </a:r>
            <a:r>
              <a:rPr lang="es-ES" dirty="0">
                <a:cs typeface="+mn-cs"/>
              </a:rPr>
              <a:t>)</a:t>
            </a:r>
          </a:p>
          <a:p>
            <a:pPr eaLnBrk="1" hangingPunct="1">
              <a:defRPr/>
            </a:pPr>
            <a:r>
              <a:rPr lang="es-ES" dirty="0" err="1">
                <a:cs typeface="+mn-cs"/>
              </a:rPr>
              <a:t>This</a:t>
            </a:r>
            <a:r>
              <a:rPr lang="es-ES" dirty="0">
                <a:cs typeface="+mn-cs"/>
              </a:rPr>
              <a:t> has </a:t>
            </a:r>
            <a:r>
              <a:rPr lang="es-ES" dirty="0" err="1">
                <a:cs typeface="+mn-cs"/>
              </a:rPr>
              <a:t>the</a:t>
            </a:r>
            <a:r>
              <a:rPr lang="es-ES" dirty="0">
                <a:cs typeface="+mn-cs"/>
              </a:rPr>
              <a:t> </a:t>
            </a:r>
            <a:r>
              <a:rPr lang="es-ES" dirty="0" err="1">
                <a:cs typeface="+mn-cs"/>
              </a:rPr>
              <a:t>main</a:t>
            </a:r>
            <a:r>
              <a:rPr lang="es-ES" dirty="0">
                <a:cs typeface="+mn-cs"/>
              </a:rPr>
              <a:t> </a:t>
            </a:r>
            <a:r>
              <a:rPr lang="es-ES" dirty="0" err="1">
                <a:cs typeface="+mn-cs"/>
              </a:rPr>
              <a:t>advatage</a:t>
            </a:r>
            <a:r>
              <a:rPr lang="es-ES" dirty="0">
                <a:cs typeface="+mn-cs"/>
              </a:rPr>
              <a:t> </a:t>
            </a:r>
            <a:r>
              <a:rPr lang="es-ES" dirty="0" err="1">
                <a:cs typeface="+mn-cs"/>
              </a:rPr>
              <a:t>that</a:t>
            </a:r>
            <a:r>
              <a:rPr lang="es-ES" dirty="0">
                <a:cs typeface="+mn-cs"/>
              </a:rPr>
              <a:t> </a:t>
            </a:r>
            <a:r>
              <a:rPr lang="es-ES" dirty="0" err="1">
                <a:cs typeface="+mn-cs"/>
              </a:rPr>
              <a:t>we</a:t>
            </a:r>
            <a:r>
              <a:rPr lang="es-ES" dirty="0">
                <a:cs typeface="+mn-cs"/>
              </a:rPr>
              <a:t> can </a:t>
            </a:r>
            <a:r>
              <a:rPr lang="es-ES" dirty="0" err="1">
                <a:cs typeface="+mn-cs"/>
              </a:rPr>
              <a:t>obtain</a:t>
            </a:r>
            <a:r>
              <a:rPr lang="es-ES" dirty="0">
                <a:cs typeface="+mn-cs"/>
              </a:rPr>
              <a:t> more </a:t>
            </a:r>
            <a:r>
              <a:rPr lang="es-ES" dirty="0" err="1">
                <a:cs typeface="+mn-cs"/>
              </a:rPr>
              <a:t>information</a:t>
            </a:r>
            <a:r>
              <a:rPr lang="es-ES" dirty="0">
                <a:cs typeface="+mn-cs"/>
              </a:rPr>
              <a:t> </a:t>
            </a:r>
            <a:r>
              <a:rPr lang="es-ES" dirty="0" err="1">
                <a:cs typeface="+mn-cs"/>
              </a:rPr>
              <a:t>without</a:t>
            </a:r>
            <a:r>
              <a:rPr lang="es-ES" dirty="0">
                <a:cs typeface="+mn-cs"/>
              </a:rPr>
              <a:t> </a:t>
            </a:r>
            <a:r>
              <a:rPr lang="es-ES" dirty="0" err="1">
                <a:cs typeface="+mn-cs"/>
              </a:rPr>
              <a:t>having</a:t>
            </a:r>
            <a:r>
              <a:rPr lang="es-ES" dirty="0">
                <a:cs typeface="+mn-cs"/>
              </a:rPr>
              <a:t> </a:t>
            </a:r>
            <a:r>
              <a:rPr lang="es-ES" dirty="0" err="1">
                <a:cs typeface="+mn-cs"/>
              </a:rPr>
              <a:t>to</a:t>
            </a:r>
            <a:r>
              <a:rPr lang="es-ES" dirty="0">
                <a:cs typeface="+mn-cs"/>
              </a:rPr>
              <a:t> </a:t>
            </a:r>
            <a:r>
              <a:rPr lang="es-ES" dirty="0" err="1">
                <a:cs typeface="+mn-cs"/>
              </a:rPr>
              <a:t>sequence</a:t>
            </a:r>
            <a:r>
              <a:rPr lang="es-ES" dirty="0">
                <a:cs typeface="+mn-cs"/>
              </a:rPr>
              <a:t> </a:t>
            </a:r>
            <a:r>
              <a:rPr lang="es-ES" dirty="0" err="1">
                <a:cs typeface="+mn-cs"/>
              </a:rPr>
              <a:t>longer</a:t>
            </a:r>
            <a:r>
              <a:rPr lang="es-ES" dirty="0">
                <a:cs typeface="+mn-cs"/>
              </a:rPr>
              <a:t> </a:t>
            </a:r>
            <a:r>
              <a:rPr lang="es-ES" dirty="0" err="1">
                <a:cs typeface="+mn-cs"/>
              </a:rPr>
              <a:t>reads</a:t>
            </a:r>
            <a:endParaRPr lang="es-ES" dirty="0">
              <a:cs typeface="+mn-cs"/>
            </a:endParaRPr>
          </a:p>
          <a:p>
            <a:pPr eaLnBrk="1" hangingPunct="1">
              <a:defRPr/>
            </a:pPr>
            <a:endParaRPr lang="es-ES" dirty="0">
              <a:cs typeface="+mn-cs"/>
            </a:endParaRPr>
          </a:p>
          <a:p>
            <a:pPr eaLnBrk="1" hangingPunct="1">
              <a:defRPr/>
            </a:pPr>
            <a:r>
              <a:rPr lang="es-ES" dirty="0" err="1">
                <a:cs typeface="+mn-cs"/>
              </a:rPr>
              <a:t>For</a:t>
            </a:r>
            <a:r>
              <a:rPr lang="es-ES" dirty="0">
                <a:cs typeface="+mn-cs"/>
              </a:rPr>
              <a:t> RNA-</a:t>
            </a:r>
            <a:r>
              <a:rPr lang="es-ES" dirty="0" err="1">
                <a:cs typeface="+mn-cs"/>
              </a:rPr>
              <a:t>seq</a:t>
            </a:r>
            <a:r>
              <a:rPr lang="es-ES" dirty="0">
                <a:cs typeface="+mn-cs"/>
              </a:rPr>
              <a:t> </a:t>
            </a:r>
            <a:r>
              <a:rPr lang="es-ES" dirty="0" err="1">
                <a:cs typeface="+mn-cs"/>
              </a:rPr>
              <a:t>though</a:t>
            </a:r>
            <a:r>
              <a:rPr lang="es-ES" dirty="0">
                <a:cs typeface="+mn-cs"/>
              </a:rPr>
              <a:t> PE data </a:t>
            </a:r>
            <a:r>
              <a:rPr lang="es-ES" dirty="0" err="1">
                <a:cs typeface="+mn-cs"/>
              </a:rPr>
              <a:t>provides</a:t>
            </a:r>
            <a:r>
              <a:rPr lang="es-ES" dirty="0">
                <a:cs typeface="+mn-cs"/>
              </a:rPr>
              <a:t> more </a:t>
            </a:r>
            <a:r>
              <a:rPr lang="es-ES" dirty="0" err="1">
                <a:cs typeface="+mn-cs"/>
              </a:rPr>
              <a:t>information</a:t>
            </a:r>
            <a:r>
              <a:rPr lang="es-ES" dirty="0">
                <a:cs typeface="+mn-cs"/>
              </a:rPr>
              <a:t>: </a:t>
            </a:r>
            <a:r>
              <a:rPr lang="es-ES" dirty="0" err="1">
                <a:cs typeface="+mn-cs"/>
              </a:rPr>
              <a:t>splicing</a:t>
            </a:r>
            <a:r>
              <a:rPr lang="es-ES" dirty="0">
                <a:cs typeface="+mn-cs"/>
              </a:rPr>
              <a:t> </a:t>
            </a:r>
            <a:r>
              <a:rPr lang="es-ES" dirty="0" err="1">
                <a:cs typeface="+mn-cs"/>
              </a:rPr>
              <a:t>events</a:t>
            </a:r>
            <a:endParaRPr lang="es-ES" dirty="0">
              <a:cs typeface="+mn-cs"/>
            </a:endParaRPr>
          </a:p>
          <a:p>
            <a:pPr eaLnBrk="1" hangingPunct="1">
              <a:defRPr/>
            </a:pPr>
            <a:r>
              <a:rPr lang="es-ES" dirty="0" err="1">
                <a:cs typeface="+mn-cs"/>
              </a:rPr>
              <a:t>Also</a:t>
            </a:r>
            <a:r>
              <a:rPr lang="es-ES" dirty="0">
                <a:cs typeface="+mn-cs"/>
              </a:rPr>
              <a:t>, </a:t>
            </a:r>
            <a:r>
              <a:rPr lang="es-ES" dirty="0" err="1">
                <a:cs typeface="+mn-cs"/>
              </a:rPr>
              <a:t>for</a:t>
            </a:r>
            <a:r>
              <a:rPr lang="es-ES" dirty="0">
                <a:cs typeface="+mn-cs"/>
              </a:rPr>
              <a:t> DNA-</a:t>
            </a:r>
            <a:r>
              <a:rPr lang="es-ES" dirty="0" err="1">
                <a:cs typeface="+mn-cs"/>
              </a:rPr>
              <a:t>seq</a:t>
            </a:r>
            <a:r>
              <a:rPr lang="es-ES" dirty="0">
                <a:cs typeface="+mn-cs"/>
              </a:rPr>
              <a:t>, </a:t>
            </a:r>
            <a:r>
              <a:rPr lang="es-ES" dirty="0" err="1">
                <a:cs typeface="+mn-cs"/>
              </a:rPr>
              <a:t>SVs</a:t>
            </a:r>
            <a:endParaRPr lang="es-ES" dirty="0">
              <a:cs typeface="+mn-cs"/>
            </a:endParaRPr>
          </a:p>
          <a:p>
            <a:pPr eaLnBrk="1" hangingPunct="1">
              <a:defRPr/>
            </a:pPr>
            <a:endParaRPr lang="es-ES" dirty="0">
              <a:cs typeface="+mn-cs"/>
            </a:endParaRPr>
          </a:p>
          <a:p>
            <a:pPr eaLnBrk="1" hangingPunct="1">
              <a:defRPr/>
            </a:pPr>
            <a:endParaRPr lang="es-ES" dirty="0">
              <a:cs typeface="+mn-cs"/>
            </a:endParaRPr>
          </a:p>
          <a:p>
            <a:pPr eaLnBrk="1" hangingPunct="1">
              <a:defRPr/>
            </a:pPr>
            <a:r>
              <a:rPr lang="es-ES" dirty="0">
                <a:cs typeface="+mn-cs"/>
              </a:rPr>
              <a:t>In </a:t>
            </a:r>
            <a:r>
              <a:rPr lang="es-ES" dirty="0" err="1">
                <a:cs typeface="+mn-cs"/>
              </a:rPr>
              <a:t>terms</a:t>
            </a:r>
            <a:r>
              <a:rPr lang="es-ES" dirty="0">
                <a:cs typeface="+mn-cs"/>
              </a:rPr>
              <a:t> of output, </a:t>
            </a:r>
            <a:r>
              <a:rPr lang="es-ES" dirty="0" err="1">
                <a:cs typeface="+mn-cs"/>
              </a:rPr>
              <a:t>different</a:t>
            </a:r>
            <a:r>
              <a:rPr lang="es-ES" dirty="0">
                <a:cs typeface="+mn-cs"/>
              </a:rPr>
              <a:t> </a:t>
            </a:r>
            <a:r>
              <a:rPr lang="es-ES" dirty="0" err="1">
                <a:cs typeface="+mn-cs"/>
              </a:rPr>
              <a:t>fastq</a:t>
            </a:r>
            <a:r>
              <a:rPr lang="es-ES" dirty="0">
                <a:cs typeface="+mn-cs"/>
              </a:rPr>
              <a:t> files</a:t>
            </a:r>
          </a:p>
          <a:p>
            <a:pPr eaLnBrk="1" hangingPunct="1">
              <a:defRPr/>
            </a:pPr>
            <a:r>
              <a:rPr lang="es-ES" dirty="0" err="1">
                <a:cs typeface="+mn-cs"/>
              </a:rPr>
              <a:t>Read</a:t>
            </a:r>
            <a:r>
              <a:rPr lang="es-ES" dirty="0">
                <a:cs typeface="+mn-cs"/>
              </a:rPr>
              <a:t> </a:t>
            </a:r>
            <a:r>
              <a:rPr lang="es-ES" dirty="0" err="1">
                <a:cs typeface="+mn-cs"/>
              </a:rPr>
              <a:t>names</a:t>
            </a:r>
            <a:endParaRPr lang="es-ES" dirty="0">
              <a:cs typeface="+mn-cs"/>
            </a:endParaRPr>
          </a:p>
          <a:p>
            <a:pPr eaLnBrk="1" hangingPunct="1">
              <a:defRPr/>
            </a:pPr>
            <a:r>
              <a:rPr lang="es-ES" dirty="0" err="1">
                <a:cs typeface="+mn-cs"/>
              </a:rPr>
              <a:t>Although</a:t>
            </a:r>
            <a:r>
              <a:rPr lang="es-ES" dirty="0">
                <a:cs typeface="+mn-cs"/>
              </a:rPr>
              <a:t> </a:t>
            </a:r>
            <a:r>
              <a:rPr lang="es-ES" dirty="0" err="1">
                <a:cs typeface="+mn-cs"/>
              </a:rPr>
              <a:t>the</a:t>
            </a:r>
            <a:r>
              <a:rPr lang="es-ES" dirty="0">
                <a:cs typeface="+mn-cs"/>
              </a:rPr>
              <a:t> pipeline </a:t>
            </a:r>
            <a:r>
              <a:rPr lang="es-ES" dirty="0" err="1">
                <a:cs typeface="+mn-cs"/>
              </a:rPr>
              <a:t>is</a:t>
            </a:r>
            <a:r>
              <a:rPr lang="es-ES" dirty="0">
                <a:cs typeface="+mn-cs"/>
              </a:rPr>
              <a:t> </a:t>
            </a:r>
            <a:r>
              <a:rPr lang="es-ES" dirty="0" err="1">
                <a:cs typeface="+mn-cs"/>
              </a:rPr>
              <a:t>the</a:t>
            </a:r>
            <a:r>
              <a:rPr lang="es-ES" dirty="0">
                <a:cs typeface="+mn-cs"/>
              </a:rPr>
              <a:t> </a:t>
            </a:r>
            <a:r>
              <a:rPr lang="es-ES" dirty="0" err="1">
                <a:cs typeface="+mn-cs"/>
              </a:rPr>
              <a:t>same</a:t>
            </a:r>
            <a:r>
              <a:rPr lang="es-ES" dirty="0">
                <a:cs typeface="+mn-cs"/>
              </a:rPr>
              <a:t>, </a:t>
            </a:r>
            <a:r>
              <a:rPr lang="es-ES" dirty="0" err="1">
                <a:cs typeface="+mn-cs"/>
              </a:rPr>
              <a:t>we’ll</a:t>
            </a:r>
            <a:r>
              <a:rPr lang="es-ES" dirty="0">
                <a:cs typeface="+mn-cs"/>
              </a:rPr>
              <a:t> </a:t>
            </a:r>
            <a:r>
              <a:rPr lang="es-ES" dirty="0" err="1">
                <a:cs typeface="+mn-cs"/>
              </a:rPr>
              <a:t>probably</a:t>
            </a:r>
            <a:r>
              <a:rPr lang="es-ES" dirty="0">
                <a:cs typeface="+mn-cs"/>
              </a:rPr>
              <a:t> </a:t>
            </a:r>
            <a:r>
              <a:rPr lang="es-ES" dirty="0" err="1">
                <a:cs typeface="+mn-cs"/>
              </a:rPr>
              <a:t>have</a:t>
            </a:r>
            <a:r>
              <a:rPr lang="es-ES" dirty="0">
                <a:cs typeface="+mn-cs"/>
              </a:rPr>
              <a:t> </a:t>
            </a:r>
            <a:r>
              <a:rPr lang="es-ES" dirty="0" err="1">
                <a:cs typeface="+mn-cs"/>
              </a:rPr>
              <a:t>to</a:t>
            </a:r>
            <a:r>
              <a:rPr lang="es-ES" dirty="0">
                <a:cs typeface="+mn-cs"/>
              </a:rPr>
              <a:t> </a:t>
            </a:r>
            <a:r>
              <a:rPr lang="es-ES" dirty="0" err="1">
                <a:cs typeface="+mn-cs"/>
              </a:rPr>
              <a:t>hange</a:t>
            </a:r>
            <a:r>
              <a:rPr lang="es-ES" dirty="0">
                <a:cs typeface="+mn-cs"/>
              </a:rPr>
              <a:t> </a:t>
            </a:r>
            <a:r>
              <a:rPr lang="es-ES" dirty="0" err="1">
                <a:cs typeface="+mn-cs"/>
              </a:rPr>
              <a:t>some</a:t>
            </a:r>
            <a:r>
              <a:rPr lang="es-ES" dirty="0">
                <a:cs typeface="+mn-cs"/>
              </a:rPr>
              <a:t> </a:t>
            </a:r>
            <a:r>
              <a:rPr lang="es-ES" dirty="0" err="1">
                <a:cs typeface="+mn-cs"/>
              </a:rPr>
              <a:t>options</a:t>
            </a:r>
            <a:r>
              <a:rPr lang="es-ES" dirty="0">
                <a:cs typeface="+mn-cs"/>
              </a:rPr>
              <a:t> in </a:t>
            </a:r>
            <a:r>
              <a:rPr lang="es-ES" dirty="0" err="1">
                <a:cs typeface="+mn-cs"/>
              </a:rPr>
              <a:t>the</a:t>
            </a:r>
            <a:r>
              <a:rPr lang="es-ES" dirty="0">
                <a:cs typeface="+mn-cs"/>
              </a:rPr>
              <a:t> software </a:t>
            </a:r>
            <a:r>
              <a:rPr lang="es-ES" dirty="0" err="1">
                <a:cs typeface="+mn-cs"/>
              </a:rPr>
              <a:t>we</a:t>
            </a:r>
            <a:r>
              <a:rPr lang="es-ES" dirty="0">
                <a:cs typeface="+mn-cs"/>
              </a:rPr>
              <a:t> </a:t>
            </a:r>
            <a:r>
              <a:rPr lang="es-ES" dirty="0" err="1">
                <a:cs typeface="+mn-cs"/>
              </a:rPr>
              <a:t>execute</a:t>
            </a:r>
            <a:r>
              <a:rPr lang="es-ES" dirty="0">
                <a:cs typeface="+mn-cs"/>
              </a:rPr>
              <a:t>, as </a:t>
            </a:r>
            <a:r>
              <a:rPr lang="es-ES" dirty="0" err="1">
                <a:cs typeface="+mn-cs"/>
              </a:rPr>
              <a:t>we’ll</a:t>
            </a:r>
            <a:r>
              <a:rPr lang="es-ES" dirty="0">
                <a:cs typeface="+mn-cs"/>
              </a:rPr>
              <a:t> </a:t>
            </a:r>
            <a:r>
              <a:rPr lang="es-ES" dirty="0" err="1">
                <a:cs typeface="+mn-cs"/>
              </a:rPr>
              <a:t>see</a:t>
            </a:r>
            <a:endParaRPr lang="es-ES" dirty="0"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1" name="Google Shape;1411;g96be1cefaa_1_29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2" name="Google Shape;1412;g96be1cefaa_1_29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685800" y="990600"/>
            <a:ext cx="7772400" cy="45720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2400" b="1" i="0" baseline="0">
                <a:latin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/>
          </p:nvPr>
        </p:nvSpPr>
        <p:spPr>
          <a:xfrm>
            <a:off x="685800" y="2057400"/>
            <a:ext cx="7772400" cy="1524000"/>
          </a:xfrm>
          <a:prstGeom prst="rect">
            <a:avLst/>
          </a:prstGeom>
        </p:spPr>
        <p:txBody>
          <a:bodyPr/>
          <a:lstStyle>
            <a:lvl1pPr algn="ctr">
              <a:buFontTx/>
              <a:buNone/>
              <a:defRPr sz="1800" b="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2"/>
          </p:nvPr>
        </p:nvSpPr>
        <p:spPr>
          <a:xfrm>
            <a:off x="685800" y="3733800"/>
            <a:ext cx="7772400" cy="304800"/>
          </a:xfrm>
          <a:prstGeom prst="rect">
            <a:avLst/>
          </a:prstGeom>
        </p:spPr>
        <p:txBody>
          <a:bodyPr/>
          <a:lstStyle>
            <a:lvl1pPr algn="ctr">
              <a:buFontTx/>
              <a:buNone/>
              <a:defRPr sz="1800" b="0" baseline="0">
                <a:solidFill>
                  <a:srgbClr val="A6A6A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3"/>
          </p:nvPr>
        </p:nvSpPr>
        <p:spPr>
          <a:xfrm>
            <a:off x="685800" y="4038600"/>
            <a:ext cx="7772400" cy="304800"/>
          </a:xfrm>
          <a:prstGeom prst="rect">
            <a:avLst/>
          </a:prstGeom>
        </p:spPr>
        <p:txBody>
          <a:bodyPr/>
          <a:lstStyle>
            <a:lvl1pPr algn="ctr">
              <a:buFontTx/>
              <a:buNone/>
              <a:defRPr sz="1800" b="0">
                <a:solidFill>
                  <a:srgbClr val="A6A6A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4"/>
          </p:nvPr>
        </p:nvSpPr>
        <p:spPr>
          <a:xfrm>
            <a:off x="685800" y="4343400"/>
            <a:ext cx="7772400" cy="304800"/>
          </a:xfrm>
          <a:prstGeom prst="rect">
            <a:avLst/>
          </a:prstGeom>
        </p:spPr>
        <p:txBody>
          <a:bodyPr/>
          <a:lstStyle>
            <a:lvl1pPr algn="ctr">
              <a:buFontTx/>
              <a:buNone/>
              <a:defRPr sz="1800" b="0">
                <a:solidFill>
                  <a:srgbClr val="A6A6A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685800" y="2514600"/>
            <a:ext cx="7772400" cy="88408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2200" b="0">
                <a:latin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352800"/>
            <a:ext cx="7772400" cy="457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685800" y="2514600"/>
            <a:ext cx="7772400" cy="88408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2200" b="0">
                <a:latin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447800" y="6356350"/>
            <a:ext cx="6477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001000" y="6356350"/>
            <a:ext cx="762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A2CA419-07CB-0147-82C8-B2334569DEE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8"/>
          <p:cNvSpPr>
            <a:spLocks noGrp="1"/>
          </p:cNvSpPr>
          <p:nvPr>
            <p:ph type="dt" sz="half" idx="12"/>
          </p:nvPr>
        </p:nvSpPr>
        <p:spPr>
          <a:xfrm>
            <a:off x="381000" y="6356350"/>
            <a:ext cx="990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DC12164-4CE4-3245-925A-12FD6738F8D5}" type="datetimeFigureOut">
              <a:rPr lang="en-US" smtClean="0"/>
              <a:t>10/9/26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400" b="1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743200"/>
            <a:ext cx="7772400" cy="1500187"/>
          </a:xfrm>
        </p:spPr>
        <p:txBody>
          <a:bodyPr anchor="b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447800" y="6356350"/>
            <a:ext cx="6477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001000" y="6356350"/>
            <a:ext cx="762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A2CA419-07CB-0147-82C8-B2334569DEE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8"/>
          <p:cNvSpPr>
            <a:spLocks noGrp="1"/>
          </p:cNvSpPr>
          <p:nvPr>
            <p:ph type="dt" sz="half" idx="12"/>
          </p:nvPr>
        </p:nvSpPr>
        <p:spPr>
          <a:xfrm>
            <a:off x="381000" y="6356350"/>
            <a:ext cx="990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DC12164-4CE4-3245-925A-12FD6738F8D5}" type="datetimeFigureOut">
              <a:rPr lang="en-US" smtClean="0"/>
              <a:t>10/9/26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382000" cy="5029200"/>
          </a:xfrm>
        </p:spPr>
        <p:txBody>
          <a:bodyPr/>
          <a:lstStyle>
            <a:lvl2pPr>
              <a:defRPr sz="16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382000" cy="609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382000" cy="609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381000" y="1219200"/>
            <a:ext cx="8382000" cy="243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381000" y="3810000"/>
            <a:ext cx="8382000" cy="243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4"/>
          </p:nvPr>
        </p:nvSpPr>
        <p:spPr>
          <a:xfrm>
            <a:off x="1447800" y="6356350"/>
            <a:ext cx="6477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5"/>
          </p:nvPr>
        </p:nvSpPr>
        <p:spPr>
          <a:xfrm>
            <a:off x="8001000" y="6356350"/>
            <a:ext cx="762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A2CA419-07CB-0147-82C8-B2334569DEE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Date Placeholder 13"/>
          <p:cNvSpPr>
            <a:spLocks noGrp="1"/>
          </p:cNvSpPr>
          <p:nvPr>
            <p:ph type="dt" sz="half" idx="16"/>
          </p:nvPr>
        </p:nvSpPr>
        <p:spPr>
          <a:xfrm>
            <a:off x="381000" y="6356350"/>
            <a:ext cx="990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DC12164-4CE4-3245-925A-12FD6738F8D5}" type="datetimeFigureOut">
              <a:rPr lang="en-US" smtClean="0"/>
              <a:t>10/9/26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219200"/>
            <a:ext cx="4114800" cy="50292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 u="none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114800" cy="50292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1447800" y="6356350"/>
            <a:ext cx="6477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8001000" y="6356350"/>
            <a:ext cx="762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A2CA419-07CB-0147-82C8-B2334569DEE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Date Placeholder 12"/>
          <p:cNvSpPr>
            <a:spLocks noGrp="1"/>
          </p:cNvSpPr>
          <p:nvPr>
            <p:ph type="dt" sz="half" idx="12"/>
          </p:nvPr>
        </p:nvSpPr>
        <p:spPr>
          <a:xfrm>
            <a:off x="381000" y="6356350"/>
            <a:ext cx="990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DC12164-4CE4-3245-925A-12FD6738F8D5}" type="datetimeFigureOut">
              <a:rPr lang="en-US" smtClean="0"/>
              <a:t>10/9/26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219200"/>
            <a:ext cx="41148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0" y="1858962"/>
            <a:ext cx="4114800" cy="4389438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1376" y="1219200"/>
            <a:ext cx="41148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1" y="1858962"/>
            <a:ext cx="4114800" cy="4389438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0"/>
          </p:nvPr>
        </p:nvSpPr>
        <p:spPr>
          <a:xfrm>
            <a:off x="1447800" y="6356350"/>
            <a:ext cx="6477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001000" y="6356350"/>
            <a:ext cx="762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A2CA419-07CB-0147-82C8-B2334569DEE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Date Placeholder 13"/>
          <p:cNvSpPr>
            <a:spLocks noGrp="1"/>
          </p:cNvSpPr>
          <p:nvPr>
            <p:ph type="dt" sz="half" idx="12"/>
          </p:nvPr>
        </p:nvSpPr>
        <p:spPr>
          <a:xfrm>
            <a:off x="381000" y="6356350"/>
            <a:ext cx="990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DC12164-4CE4-3245-925A-12FD6738F8D5}" type="datetimeFigureOut">
              <a:rPr lang="en-US" smtClean="0"/>
              <a:t>10/9/26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381000" y="1219200"/>
            <a:ext cx="5638800" cy="5029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172200" y="1219200"/>
            <a:ext cx="2590800" cy="5029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4"/>
          </p:nvPr>
        </p:nvSpPr>
        <p:spPr>
          <a:xfrm>
            <a:off x="1447800" y="6356350"/>
            <a:ext cx="6477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5"/>
          </p:nvPr>
        </p:nvSpPr>
        <p:spPr>
          <a:xfrm>
            <a:off x="8001000" y="6356350"/>
            <a:ext cx="762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A2CA419-07CB-0147-82C8-B2334569DEE9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Date Placeholder 14"/>
          <p:cNvSpPr>
            <a:spLocks noGrp="1"/>
          </p:cNvSpPr>
          <p:nvPr>
            <p:ph type="dt" sz="half" idx="16"/>
          </p:nvPr>
        </p:nvSpPr>
        <p:spPr>
          <a:xfrm>
            <a:off x="381000" y="6356350"/>
            <a:ext cx="990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DC12164-4CE4-3245-925A-12FD6738F8D5}" type="datetimeFigureOut">
              <a:rPr lang="en-US" smtClean="0"/>
              <a:t>10/9/26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3124200" y="1219200"/>
            <a:ext cx="5638800" cy="5029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381000" y="1219200"/>
            <a:ext cx="2590800" cy="5029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4"/>
          </p:nvPr>
        </p:nvSpPr>
        <p:spPr>
          <a:xfrm>
            <a:off x="1447800" y="6356350"/>
            <a:ext cx="6477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5"/>
          </p:nvPr>
        </p:nvSpPr>
        <p:spPr>
          <a:xfrm>
            <a:off x="8001000" y="6356350"/>
            <a:ext cx="762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A2CA419-07CB-0147-82C8-B2334569DEE9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Date Placeholder 15"/>
          <p:cNvSpPr>
            <a:spLocks noGrp="1"/>
          </p:cNvSpPr>
          <p:nvPr>
            <p:ph type="dt" sz="half" idx="16"/>
          </p:nvPr>
        </p:nvSpPr>
        <p:spPr>
          <a:xfrm>
            <a:off x="381000" y="6356350"/>
            <a:ext cx="990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DC12164-4CE4-3245-925A-12FD6738F8D5}" type="datetimeFigureOut">
              <a:rPr lang="en-US" smtClean="0"/>
              <a:t>10/9/26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2"/>
          </p:nvPr>
        </p:nvSpPr>
        <p:spPr>
          <a:xfrm>
            <a:off x="381000" y="1219200"/>
            <a:ext cx="4114800" cy="2362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381000" y="3733800"/>
            <a:ext cx="4114800" cy="2514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1219200"/>
            <a:ext cx="4114800" cy="5029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5"/>
          </p:nvPr>
        </p:nvSpPr>
        <p:spPr>
          <a:xfrm>
            <a:off x="1447800" y="6356350"/>
            <a:ext cx="6477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6"/>
          </p:nvPr>
        </p:nvSpPr>
        <p:spPr>
          <a:xfrm>
            <a:off x="8001000" y="6356350"/>
            <a:ext cx="762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A2CA419-07CB-0147-82C8-B2334569DEE9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Date Placeholder 15"/>
          <p:cNvSpPr>
            <a:spLocks noGrp="1"/>
          </p:cNvSpPr>
          <p:nvPr>
            <p:ph type="dt" sz="half" idx="17"/>
          </p:nvPr>
        </p:nvSpPr>
        <p:spPr>
          <a:xfrm>
            <a:off x="381000" y="6356350"/>
            <a:ext cx="990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DC12164-4CE4-3245-925A-12FD6738F8D5}" type="datetimeFigureOut">
              <a:rPr lang="en-US" smtClean="0"/>
              <a:t>10/9/26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2"/>
          </p:nvPr>
        </p:nvSpPr>
        <p:spPr>
          <a:xfrm>
            <a:off x="4648200" y="1219200"/>
            <a:ext cx="4114800" cy="243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4648200" y="3810000"/>
            <a:ext cx="4114800" cy="243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381000" y="1219200"/>
            <a:ext cx="4114800" cy="5029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5"/>
          </p:nvPr>
        </p:nvSpPr>
        <p:spPr>
          <a:xfrm>
            <a:off x="1447800" y="6356350"/>
            <a:ext cx="6477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6"/>
          </p:nvPr>
        </p:nvSpPr>
        <p:spPr>
          <a:xfrm>
            <a:off x="8001000" y="6356350"/>
            <a:ext cx="762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A2CA419-07CB-0147-82C8-B2334569DEE9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Date Placeholder 16"/>
          <p:cNvSpPr>
            <a:spLocks noGrp="1"/>
          </p:cNvSpPr>
          <p:nvPr>
            <p:ph type="dt" sz="half" idx="17"/>
          </p:nvPr>
        </p:nvSpPr>
        <p:spPr>
          <a:xfrm>
            <a:off x="381000" y="6356350"/>
            <a:ext cx="990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DC12164-4CE4-3245-925A-12FD6738F8D5}" type="datetimeFigureOut">
              <a:rPr lang="en-US" smtClean="0"/>
              <a:t>10/9/26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7"/>
          <p:cNvCxnSpPr>
            <a:cxnSpLocks noChangeShapeType="1"/>
          </p:cNvCxnSpPr>
          <p:nvPr/>
        </p:nvCxnSpPr>
        <p:spPr bwMode="auto">
          <a:xfrm>
            <a:off x="381000" y="990600"/>
            <a:ext cx="8382000" cy="1588"/>
          </a:xfrm>
          <a:prstGeom prst="line">
            <a:avLst/>
          </a:prstGeom>
          <a:noFill/>
          <a:ln w="22225">
            <a:solidFill>
              <a:srgbClr val="003378"/>
            </a:solidFill>
            <a:round/>
            <a:headEnd/>
            <a:tailEnd/>
          </a:ln>
        </p:spPr>
      </p:cxnSp>
      <p:sp>
        <p:nvSpPr>
          <p:cNvPr id="8" name="Content Placeholder 7"/>
          <p:cNvSpPr>
            <a:spLocks noGrp="1"/>
          </p:cNvSpPr>
          <p:nvPr>
            <p:ph sz="quarter" idx="12"/>
          </p:nvPr>
        </p:nvSpPr>
        <p:spPr>
          <a:xfrm>
            <a:off x="381000" y="1219200"/>
            <a:ext cx="4114800" cy="2362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4648200" y="1219200"/>
            <a:ext cx="4114800" cy="2362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381000" y="3733800"/>
            <a:ext cx="8382000" cy="2514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5"/>
          </p:nvPr>
        </p:nvSpPr>
        <p:spPr>
          <a:xfrm>
            <a:off x="1447800" y="6356350"/>
            <a:ext cx="6477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6"/>
          </p:nvPr>
        </p:nvSpPr>
        <p:spPr>
          <a:xfrm>
            <a:off x="8001000" y="6356350"/>
            <a:ext cx="762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A2CA419-07CB-0147-82C8-B2334569DEE9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Date Placeholder 14"/>
          <p:cNvSpPr>
            <a:spLocks noGrp="1"/>
          </p:cNvSpPr>
          <p:nvPr>
            <p:ph type="dt" sz="half" idx="17"/>
          </p:nvPr>
        </p:nvSpPr>
        <p:spPr>
          <a:xfrm>
            <a:off x="381000" y="6356350"/>
            <a:ext cx="990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DC12164-4CE4-3245-925A-12FD6738F8D5}" type="datetimeFigureOut">
              <a:rPr lang="en-US" smtClean="0"/>
              <a:t>10/9/26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2"/>
          </p:nvPr>
        </p:nvSpPr>
        <p:spPr>
          <a:xfrm>
            <a:off x="381000" y="1219200"/>
            <a:ext cx="2667000" cy="5029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3200400" y="1219200"/>
            <a:ext cx="2743200" cy="5029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4"/>
          </p:nvPr>
        </p:nvSpPr>
        <p:spPr>
          <a:xfrm>
            <a:off x="6096000" y="1219200"/>
            <a:ext cx="2667000" cy="5029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5"/>
          </p:nvPr>
        </p:nvSpPr>
        <p:spPr>
          <a:xfrm>
            <a:off x="1447800" y="6356350"/>
            <a:ext cx="6477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6"/>
          </p:nvPr>
        </p:nvSpPr>
        <p:spPr>
          <a:xfrm>
            <a:off x="8001000" y="6356350"/>
            <a:ext cx="762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A2CA419-07CB-0147-82C8-B2334569DEE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Date Placeholder 18"/>
          <p:cNvSpPr>
            <a:spLocks noGrp="1"/>
          </p:cNvSpPr>
          <p:nvPr>
            <p:ph type="dt" sz="half" idx="17"/>
          </p:nvPr>
        </p:nvSpPr>
        <p:spPr>
          <a:xfrm>
            <a:off x="381000" y="6356350"/>
            <a:ext cx="990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DC12164-4CE4-3245-925A-12FD6738F8D5}" type="datetimeFigureOut">
              <a:rPr lang="en-US" smtClean="0"/>
              <a:t>10/9/26</a:t>
            </a:fld>
            <a:endParaRPr lang="en-US"/>
          </a:p>
        </p:txBody>
      </p:sp>
      <p:cxnSp>
        <p:nvCxnSpPr>
          <p:cNvPr id="13" name="Straight Connector 7"/>
          <p:cNvCxnSpPr>
            <a:cxnSpLocks noChangeShapeType="1"/>
          </p:cNvCxnSpPr>
          <p:nvPr/>
        </p:nvCxnSpPr>
        <p:spPr bwMode="auto">
          <a:xfrm>
            <a:off x="381000" y="838200"/>
            <a:ext cx="8382000" cy="1588"/>
          </a:xfrm>
          <a:prstGeom prst="line">
            <a:avLst/>
          </a:prstGeom>
          <a:noFill/>
          <a:ln w="28575" cmpd="sng">
            <a:solidFill>
              <a:srgbClr val="003378"/>
            </a:solidFill>
            <a:round/>
            <a:headEnd/>
            <a:tailEnd/>
          </a:ln>
        </p:spPr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7"/>
          <p:cNvSpPr>
            <a:spLocks noGrp="1"/>
          </p:cNvSpPr>
          <p:nvPr>
            <p:ph sz="quarter" idx="12"/>
          </p:nvPr>
        </p:nvSpPr>
        <p:spPr>
          <a:xfrm>
            <a:off x="381000" y="1219200"/>
            <a:ext cx="4114800" cy="243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648200" y="1219200"/>
            <a:ext cx="4114800" cy="243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381000" y="3810000"/>
            <a:ext cx="4114800" cy="243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5"/>
          </p:nvPr>
        </p:nvSpPr>
        <p:spPr>
          <a:xfrm>
            <a:off x="4648200" y="3810000"/>
            <a:ext cx="4114800" cy="243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Title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6"/>
          </p:nvPr>
        </p:nvSpPr>
        <p:spPr>
          <a:xfrm>
            <a:off x="1447800" y="6356350"/>
            <a:ext cx="6477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7"/>
          </p:nvPr>
        </p:nvSpPr>
        <p:spPr>
          <a:xfrm>
            <a:off x="8001000" y="6356350"/>
            <a:ext cx="762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A2CA419-07CB-0147-82C8-B2334569DEE9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Date Placeholder 20"/>
          <p:cNvSpPr>
            <a:spLocks noGrp="1"/>
          </p:cNvSpPr>
          <p:nvPr>
            <p:ph type="dt" sz="half" idx="18"/>
          </p:nvPr>
        </p:nvSpPr>
        <p:spPr>
          <a:xfrm>
            <a:off x="381000" y="6356350"/>
            <a:ext cx="990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DC12164-4CE4-3245-925A-12FD6738F8D5}" type="datetimeFigureOut">
              <a:rPr lang="en-US" smtClean="0"/>
              <a:t>10/9/26</a:t>
            </a:fld>
            <a:endParaRPr lang="en-US"/>
          </a:p>
        </p:txBody>
      </p:sp>
      <p:cxnSp>
        <p:nvCxnSpPr>
          <p:cNvPr id="14" name="Straight Connector 7"/>
          <p:cNvCxnSpPr>
            <a:cxnSpLocks noChangeShapeType="1"/>
          </p:cNvCxnSpPr>
          <p:nvPr/>
        </p:nvCxnSpPr>
        <p:spPr bwMode="auto">
          <a:xfrm>
            <a:off x="381000" y="838200"/>
            <a:ext cx="8382000" cy="1588"/>
          </a:xfrm>
          <a:prstGeom prst="line">
            <a:avLst/>
          </a:prstGeom>
          <a:noFill/>
          <a:ln w="28575" cmpd="sng">
            <a:solidFill>
              <a:srgbClr val="003378"/>
            </a:solidFill>
            <a:round/>
            <a:headEnd/>
            <a:tailEnd/>
          </a:ln>
        </p:spPr>
      </p:cxn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219200"/>
            <a:ext cx="3084513" cy="762000"/>
          </a:xfrm>
          <a:prstGeom prst="rect">
            <a:avLst/>
          </a:prstGeo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219200"/>
            <a:ext cx="5187950" cy="502919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1981200"/>
            <a:ext cx="3084513" cy="42671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1447800" y="6356350"/>
            <a:ext cx="6477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8001000" y="6356350"/>
            <a:ext cx="762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A2CA419-07CB-0147-82C8-B2334569DEE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Date Placeholder 10"/>
          <p:cNvSpPr>
            <a:spLocks noGrp="1"/>
          </p:cNvSpPr>
          <p:nvPr>
            <p:ph type="dt" sz="half" idx="12"/>
          </p:nvPr>
        </p:nvSpPr>
        <p:spPr>
          <a:xfrm>
            <a:off x="381000" y="6356350"/>
            <a:ext cx="990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DC12164-4CE4-3245-925A-12FD6738F8D5}" type="datetimeFigureOut">
              <a:rPr lang="en-US" smtClean="0"/>
              <a:t>10/9/26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800600"/>
            <a:ext cx="8382000" cy="5667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4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1000" y="1219200"/>
            <a:ext cx="8382000" cy="34290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5367338"/>
            <a:ext cx="8382000" cy="8810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1447800" y="6356350"/>
            <a:ext cx="6477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8001000" y="6356350"/>
            <a:ext cx="762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A2CA419-07CB-0147-82C8-B2334569DEE9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2"/>
          </p:nvPr>
        </p:nvSpPr>
        <p:spPr>
          <a:xfrm>
            <a:off x="381000" y="6356350"/>
            <a:ext cx="990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DC12164-4CE4-3245-925A-12FD6738F8D5}" type="datetimeFigureOut">
              <a:rPr lang="en-US" smtClean="0"/>
              <a:t>10/9/26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7"/>
          <p:cNvSpPr>
            <a:spLocks noGrp="1"/>
          </p:cNvSpPr>
          <p:nvPr>
            <p:ph sz="quarter" idx="12"/>
          </p:nvPr>
        </p:nvSpPr>
        <p:spPr>
          <a:xfrm>
            <a:off x="381000" y="1219200"/>
            <a:ext cx="2438400" cy="243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81000" y="3810000"/>
            <a:ext cx="2438400" cy="243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324600" y="1219200"/>
            <a:ext cx="2438400" cy="243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5"/>
          </p:nvPr>
        </p:nvSpPr>
        <p:spPr>
          <a:xfrm>
            <a:off x="6324600" y="3810000"/>
            <a:ext cx="2438400" cy="243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6"/>
          </p:nvPr>
        </p:nvSpPr>
        <p:spPr>
          <a:xfrm>
            <a:off x="2971800" y="1219200"/>
            <a:ext cx="3200400" cy="5029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Footer Placeholder 2"/>
          <p:cNvSpPr>
            <a:spLocks noGrp="1"/>
          </p:cNvSpPr>
          <p:nvPr>
            <p:ph type="ftr" sz="quarter" idx="17"/>
          </p:nvPr>
        </p:nvSpPr>
        <p:spPr>
          <a:xfrm>
            <a:off x="1447800" y="6356350"/>
            <a:ext cx="6477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4" name="Slide Number Placeholder 3"/>
          <p:cNvSpPr>
            <a:spLocks noGrp="1"/>
          </p:cNvSpPr>
          <p:nvPr>
            <p:ph type="sldNum" sz="quarter" idx="18"/>
          </p:nvPr>
        </p:nvSpPr>
        <p:spPr>
          <a:xfrm>
            <a:off x="8001000" y="6356350"/>
            <a:ext cx="762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A2CA419-07CB-0147-82C8-B2334569DEE9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9"/>
          </p:nvPr>
        </p:nvSpPr>
        <p:spPr>
          <a:xfrm>
            <a:off x="381000" y="6356350"/>
            <a:ext cx="990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DC12164-4CE4-3245-925A-12FD6738F8D5}" type="datetimeFigureOut">
              <a:rPr lang="en-US" smtClean="0"/>
              <a:t>10/9/26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7"/>
          <p:cNvSpPr>
            <a:spLocks noGrp="1"/>
          </p:cNvSpPr>
          <p:nvPr>
            <p:ph sz="quarter" idx="12"/>
          </p:nvPr>
        </p:nvSpPr>
        <p:spPr>
          <a:xfrm>
            <a:off x="381000" y="1219200"/>
            <a:ext cx="2438400" cy="243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81000" y="3810000"/>
            <a:ext cx="2438400" cy="243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324600" y="1219200"/>
            <a:ext cx="2438400" cy="243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5"/>
          </p:nvPr>
        </p:nvSpPr>
        <p:spPr>
          <a:xfrm>
            <a:off x="6324600" y="3810000"/>
            <a:ext cx="2438400" cy="243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6"/>
          </p:nvPr>
        </p:nvSpPr>
        <p:spPr>
          <a:xfrm>
            <a:off x="2971800" y="1752600"/>
            <a:ext cx="32004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2971800" y="1219200"/>
            <a:ext cx="3200400" cy="381000"/>
          </a:xfrm>
        </p:spPr>
        <p:txBody>
          <a:bodyPr/>
          <a:lstStyle>
            <a:lvl1pPr algn="ctr">
              <a:buNone/>
              <a:defRPr sz="16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Footer Placeholder 2"/>
          <p:cNvSpPr>
            <a:spLocks noGrp="1"/>
          </p:cNvSpPr>
          <p:nvPr>
            <p:ph type="ftr" sz="quarter" idx="18"/>
          </p:nvPr>
        </p:nvSpPr>
        <p:spPr>
          <a:xfrm>
            <a:off x="1447800" y="6356350"/>
            <a:ext cx="6477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7" name="Slide Number Placeholder 3"/>
          <p:cNvSpPr>
            <a:spLocks noGrp="1"/>
          </p:cNvSpPr>
          <p:nvPr>
            <p:ph type="sldNum" sz="quarter" idx="19"/>
          </p:nvPr>
        </p:nvSpPr>
        <p:spPr>
          <a:xfrm>
            <a:off x="8001000" y="6356350"/>
            <a:ext cx="762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A2CA419-07CB-0147-82C8-B2334569DEE9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Date Placeholder 15"/>
          <p:cNvSpPr>
            <a:spLocks noGrp="1"/>
          </p:cNvSpPr>
          <p:nvPr>
            <p:ph type="dt" sz="half" idx="20"/>
          </p:nvPr>
        </p:nvSpPr>
        <p:spPr>
          <a:xfrm>
            <a:off x="381000" y="6356350"/>
            <a:ext cx="990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DC12164-4CE4-3245-925A-12FD6738F8D5}" type="datetimeFigureOut">
              <a:rPr lang="en-US" smtClean="0"/>
              <a:t>10/9/26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6057900" y="3771900"/>
            <a:ext cx="5105400" cy="6096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04800"/>
            <a:ext cx="7239000" cy="6324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0"/>
          </p:nvPr>
        </p:nvSpPr>
        <p:spPr>
          <a:xfrm rot="5400000">
            <a:off x="-1989137" y="3360737"/>
            <a:ext cx="4648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>
          <a:xfrm rot="5400000">
            <a:off x="-7937" y="6103937"/>
            <a:ext cx="685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A2CA419-07CB-0147-82C8-B2334569DEE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15"/>
          <p:cNvSpPr>
            <a:spLocks noGrp="1"/>
          </p:cNvSpPr>
          <p:nvPr>
            <p:ph type="dt" sz="half" idx="12"/>
          </p:nvPr>
        </p:nvSpPr>
        <p:spPr>
          <a:xfrm rot="5400000">
            <a:off x="-84137" y="541337"/>
            <a:ext cx="838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DC12164-4CE4-3245-925A-12FD6738F8D5}" type="datetimeFigureOut">
              <a:rPr lang="en-US" smtClean="0"/>
              <a:t>10/9/26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1219200" cy="6324600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04800"/>
            <a:ext cx="5867400" cy="6324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0"/>
          </p:nvPr>
        </p:nvSpPr>
        <p:spPr>
          <a:xfrm rot="5400000">
            <a:off x="-1989137" y="3360737"/>
            <a:ext cx="4648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>
          <a:xfrm rot="5400000">
            <a:off x="-7937" y="6103937"/>
            <a:ext cx="685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A2CA419-07CB-0147-82C8-B2334569DEE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12"/>
          <p:cNvSpPr>
            <a:spLocks noGrp="1"/>
          </p:cNvSpPr>
          <p:nvPr>
            <p:ph type="dt" sz="half" idx="12"/>
          </p:nvPr>
        </p:nvSpPr>
        <p:spPr>
          <a:xfrm rot="5400000">
            <a:off x="-84137" y="541337"/>
            <a:ext cx="838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DC12164-4CE4-3245-925A-12FD6738F8D5}" type="datetimeFigureOut">
              <a:rPr lang="en-US" smtClean="0"/>
              <a:t>10/9/26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1_Section header">
    <p:bg>
      <p:bgPr>
        <a:solidFill>
          <a:schemeClr val="dk1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p3"/>
          <p:cNvGrpSpPr/>
          <p:nvPr/>
        </p:nvGrpSpPr>
        <p:grpSpPr>
          <a:xfrm>
            <a:off x="830393" y="1588342"/>
            <a:ext cx="745763" cy="61101"/>
            <a:chOff x="4580561" y="2589004"/>
            <a:chExt cx="1064464" cy="25200"/>
          </a:xfrm>
        </p:grpSpPr>
        <p:sp>
          <p:nvSpPr>
            <p:cNvPr id="19" name="Google Shape;19;p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0" name="Google Shape;20;p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21" name="Google Shape;21;p3"/>
          <p:cNvSpPr txBox="1">
            <a:spLocks noGrp="1"/>
          </p:cNvSpPr>
          <p:nvPr>
            <p:ph type="title"/>
          </p:nvPr>
        </p:nvSpPr>
        <p:spPr>
          <a:xfrm>
            <a:off x="729450" y="1763267"/>
            <a:ext cx="7688400" cy="20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8536302" y="6333135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algn="r"/>
            <a:fld id="{00000000-1234-1234-1234-123412341234}" type="slidenum">
              <a:rPr lang="en" smtClean="0"/>
              <a:pPr algn="r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839890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81000" y="1219200"/>
            <a:ext cx="83820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29" name="Title Placeholder 9"/>
          <p:cNvSpPr>
            <a:spLocks noGrp="1"/>
          </p:cNvSpPr>
          <p:nvPr>
            <p:ph type="title"/>
          </p:nvPr>
        </p:nvSpPr>
        <p:spPr bwMode="auto">
          <a:xfrm>
            <a:off x="381000" y="152400"/>
            <a:ext cx="8382000" cy="6096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</p:sldLayoutIdLst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2400" b="0" kern="1200">
          <a:solidFill>
            <a:srgbClr val="FFFFFF"/>
          </a:solidFill>
          <a:latin typeface="Tahoma"/>
          <a:ea typeface="ＭＳ Ｐゴシック" charset="-128"/>
          <a:cs typeface="ＭＳ Ｐゴシック" charset="-128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Tahoma" charset="0"/>
          <a:ea typeface="ＭＳ Ｐゴシック" charset="-128"/>
          <a:cs typeface="ＭＳ Ｐゴシック" charset="-128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Tahoma" charset="0"/>
          <a:ea typeface="ＭＳ Ｐゴシック" charset="-128"/>
          <a:cs typeface="ＭＳ Ｐゴシック" charset="-128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Tahoma" charset="0"/>
          <a:ea typeface="ＭＳ Ｐゴシック" charset="-128"/>
          <a:cs typeface="ＭＳ Ｐゴシック" charset="-128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Tahoma" charset="0"/>
          <a:ea typeface="ＭＳ Ｐゴシック" charset="-128"/>
          <a:cs typeface="ＭＳ Ｐゴシック" charset="-128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Tahoma" charset="0"/>
          <a:ea typeface="ＭＳ Ｐゴシック" charset="-128"/>
          <a:cs typeface="ＭＳ Ｐゴシック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Tahoma" charset="0"/>
          <a:ea typeface="ＭＳ Ｐゴシック" charset="-128"/>
          <a:cs typeface="ＭＳ Ｐゴシック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Tahoma" charset="0"/>
          <a:ea typeface="ＭＳ Ｐゴシック" charset="-128"/>
          <a:cs typeface="ＭＳ Ｐゴシック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Tahoma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ts val="600"/>
        </a:spcAft>
        <a:buFont typeface="Arial" charset="0"/>
        <a:buChar char="•"/>
        <a:defRPr kern="1200">
          <a:solidFill>
            <a:schemeClr val="tx1"/>
          </a:solidFill>
          <a:latin typeface="Tahoma"/>
          <a:ea typeface="ＭＳ Ｐゴシック" charset="-128"/>
          <a:cs typeface="ＭＳ Ｐゴシック" charset="-128"/>
        </a:defRPr>
      </a:lvl1pPr>
      <a:lvl2pPr marL="593725" indent="-285750" algn="l" defTabSz="457200" rtl="0" eaLnBrk="1" fontAlgn="base" hangingPunct="1">
        <a:spcBef>
          <a:spcPct val="20000"/>
        </a:spcBef>
        <a:spcAft>
          <a:spcPts val="600"/>
        </a:spcAft>
        <a:buFont typeface="Arial" charset="0"/>
        <a:buChar char="•"/>
        <a:defRPr sz="1600" kern="1200">
          <a:solidFill>
            <a:schemeClr val="tx1"/>
          </a:solidFill>
          <a:latin typeface="Tahoma"/>
          <a:ea typeface="ＭＳ Ｐゴシック" charset="-128"/>
          <a:cs typeface="+mn-cs"/>
        </a:defRPr>
      </a:lvl2pPr>
      <a:lvl3pPr marL="868363" indent="-228600" algn="l" defTabSz="457200" rtl="0" eaLnBrk="1" fontAlgn="base" hangingPunct="1">
        <a:spcBef>
          <a:spcPct val="20000"/>
        </a:spcBef>
        <a:spcAft>
          <a:spcPts val="600"/>
        </a:spcAft>
        <a:buFont typeface="Arial" charset="0"/>
        <a:buChar char="•"/>
        <a:defRPr sz="1400" kern="1200">
          <a:solidFill>
            <a:schemeClr val="tx1"/>
          </a:solidFill>
          <a:latin typeface="Tahoma"/>
          <a:ea typeface="ＭＳ Ｐゴシック" charset="-128"/>
          <a:cs typeface="+mn-cs"/>
        </a:defRPr>
      </a:lvl3pPr>
      <a:lvl4pPr marL="1143000" indent="-228600" algn="l" defTabSz="457200" rtl="0" eaLnBrk="1" fontAlgn="base" hangingPunct="1">
        <a:spcBef>
          <a:spcPct val="20000"/>
        </a:spcBef>
        <a:spcAft>
          <a:spcPts val="600"/>
        </a:spcAft>
        <a:buFont typeface="Arial" charset="0"/>
        <a:buChar char="•"/>
        <a:defRPr sz="1300" kern="1200">
          <a:solidFill>
            <a:schemeClr val="tx1"/>
          </a:solidFill>
          <a:latin typeface="Tahoma"/>
          <a:ea typeface="ＭＳ Ｐゴシック" charset="-128"/>
          <a:cs typeface="+mn-cs"/>
        </a:defRPr>
      </a:lvl4pPr>
      <a:lvl5pPr marL="1416050" indent="-228600" algn="l" defTabSz="457200" rtl="0" eaLnBrk="1" fontAlgn="base" hangingPunct="1">
        <a:spcBef>
          <a:spcPct val="20000"/>
        </a:spcBef>
        <a:spcAft>
          <a:spcPts val="600"/>
        </a:spcAft>
        <a:buFont typeface="Arial" charset="0"/>
        <a:buChar char="•"/>
        <a:defRPr sz="1300" kern="1200">
          <a:solidFill>
            <a:schemeClr val="tx1"/>
          </a:solidFill>
          <a:latin typeface="Tahoma"/>
          <a:ea typeface="ＭＳ Ｐゴシック" charset="-128"/>
          <a:cs typeface="+mn-cs"/>
        </a:defRPr>
      </a:lvl5pPr>
      <a:lvl6pPr marL="1783080" indent="-228600" algn="l" defTabSz="457200" rtl="0" eaLnBrk="1" latinLnBrk="0" hangingPunct="1">
        <a:spcBef>
          <a:spcPct val="20000"/>
        </a:spcBef>
        <a:spcAft>
          <a:spcPts val="600"/>
        </a:spcAft>
        <a:buFont typeface="Arial"/>
        <a:buChar char="•"/>
        <a:defRPr sz="1200" kern="1200" baseline="0">
          <a:solidFill>
            <a:schemeClr val="tx1"/>
          </a:solidFill>
          <a:latin typeface="Tahoma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emf"/><Relationship Id="rId3" Type="http://schemas.openxmlformats.org/officeDocument/2006/relationships/image" Target="../media/image26.emf"/><Relationship Id="rId7" Type="http://schemas.openxmlformats.org/officeDocument/2006/relationships/image" Target="../media/image30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emf"/><Relationship Id="rId5" Type="http://schemas.openxmlformats.org/officeDocument/2006/relationships/image" Target="../media/image28.emf"/><Relationship Id="rId4" Type="http://schemas.openxmlformats.org/officeDocument/2006/relationships/image" Target="../media/image27.e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michelebusby.tumblr.com/post/26913184737/thinking-about-designing-rna-seq-experiments-to" TargetMode="External"/><Relationship Id="rId7" Type="http://schemas.openxmlformats.org/officeDocument/2006/relationships/hyperlink" Target="https://doi.org/10.1093/bioinformatics/btp692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Relationship Id="rId6" Type="http://schemas.openxmlformats.org/officeDocument/2006/relationships/hyperlink" Target="https://www.bioconductor.org/packages/release/bioc/vignettes/edgeR/inst/doc/edgeRUsersGuide.pdf" TargetMode="External"/><Relationship Id="rId5" Type="http://schemas.openxmlformats.org/officeDocument/2006/relationships/hyperlink" Target="about:blank" TargetMode="External"/><Relationship Id="rId4" Type="http://schemas.openxmlformats.org/officeDocument/2006/relationships/hyperlink" Target="https://bioconductor.org/packages/release/workflows/vignettes/rnaseqGene/inst/doc/rnaseqGene.html" TargetMode="Externa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HjurAWAr_nY?si=6dbE1qaGTvKbcwxo" TargetMode="External"/><Relationship Id="rId2" Type="http://schemas.openxmlformats.org/officeDocument/2006/relationships/hyperlink" Target="https://youtu.be/A_156w0aYtU?si=_PZVQYEIJaphvYTl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3010" y="2468720"/>
            <a:ext cx="7217979" cy="884080"/>
          </a:xfrm>
        </p:spPr>
        <p:txBody>
          <a:bodyPr/>
          <a:lstStyle/>
          <a:p>
            <a:r>
              <a:rPr lang="en-US" dirty="0"/>
              <a:t>Brief introduction to short read sequence analysis using RNA-Seq as an example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876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FC2FBFED-6CED-BC33-B631-B15608E06D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4001" y="976684"/>
            <a:ext cx="4957378" cy="2679192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EA3716E1-A985-1A49-E7BD-7F56A2702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>
                <a:solidFill>
                  <a:schemeClr val="bg1"/>
                </a:solidFill>
                <a:latin typeface="Helvetica Light" charset="0"/>
                <a:ea typeface="Helvetica Light" charset="0"/>
                <a:cs typeface="Helvetica Light" charset="0"/>
              </a:rPr>
              <a:t>“Functional” DNA sequencing protocols</a:t>
            </a:r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DC61C5D-D91E-974E-A34D-1433DA3A1E9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6400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CEB918-CA69-F649-B4C4-256C4C9B1B21}" type="slidenum">
              <a:rPr lang="en-US" smtClean="0"/>
              <a:pPr/>
              <a:t>2</a:t>
            </a:fld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814D23B-A752-4148-8261-29E291B6CFFE}"/>
              </a:ext>
            </a:extLst>
          </p:cNvPr>
          <p:cNvCxnSpPr/>
          <p:nvPr/>
        </p:nvCxnSpPr>
        <p:spPr>
          <a:xfrm>
            <a:off x="2605088" y="3209925"/>
            <a:ext cx="200025" cy="900113"/>
          </a:xfrm>
          <a:prstGeom prst="straightConnector1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F6F68E6-B67D-3B4C-8477-827F3F411B69}"/>
              </a:ext>
            </a:extLst>
          </p:cNvPr>
          <p:cNvCxnSpPr>
            <a:cxnSpLocks/>
          </p:cNvCxnSpPr>
          <p:nvPr/>
        </p:nvCxnSpPr>
        <p:spPr>
          <a:xfrm>
            <a:off x="3224213" y="3214688"/>
            <a:ext cx="425648" cy="893696"/>
          </a:xfrm>
          <a:prstGeom prst="straightConnector1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692788C-3260-F64D-9A25-2F4607AF16AE}"/>
              </a:ext>
            </a:extLst>
          </p:cNvPr>
          <p:cNvCxnSpPr/>
          <p:nvPr/>
        </p:nvCxnSpPr>
        <p:spPr>
          <a:xfrm>
            <a:off x="3876675" y="3209925"/>
            <a:ext cx="381000" cy="898459"/>
          </a:xfrm>
          <a:prstGeom prst="straightConnector1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265CD3D-55D2-0F40-8EC8-C9ADBF77BB3B}"/>
              </a:ext>
            </a:extLst>
          </p:cNvPr>
          <p:cNvCxnSpPr/>
          <p:nvPr/>
        </p:nvCxnSpPr>
        <p:spPr>
          <a:xfrm flipH="1">
            <a:off x="4382690" y="3209925"/>
            <a:ext cx="789385" cy="898459"/>
          </a:xfrm>
          <a:prstGeom prst="straightConnector1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0D5DAFD-2DF7-6E4B-9F4B-9B18E6AF848F}"/>
              </a:ext>
            </a:extLst>
          </p:cNvPr>
          <p:cNvCxnSpPr>
            <a:cxnSpLocks/>
          </p:cNvCxnSpPr>
          <p:nvPr/>
        </p:nvCxnSpPr>
        <p:spPr>
          <a:xfrm>
            <a:off x="4505325" y="3209925"/>
            <a:ext cx="791765" cy="898459"/>
          </a:xfrm>
          <a:prstGeom prst="straightConnector1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A347774-AB74-9EAB-518A-0066ED711484}"/>
              </a:ext>
            </a:extLst>
          </p:cNvPr>
          <p:cNvGrpSpPr/>
          <p:nvPr/>
        </p:nvGrpSpPr>
        <p:grpSpPr>
          <a:xfrm>
            <a:off x="1674098" y="4189172"/>
            <a:ext cx="4955381" cy="585217"/>
            <a:chOff x="2502131" y="4953943"/>
            <a:chExt cx="4114959" cy="585217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408DE27F-C5FA-AF39-1E00-53032A83D506}"/>
                </a:ext>
              </a:extLst>
            </p:cNvPr>
            <p:cNvSpPr txBox="1"/>
            <p:nvPr/>
          </p:nvSpPr>
          <p:spPr>
            <a:xfrm>
              <a:off x="2502131" y="4954385"/>
              <a:ext cx="786384" cy="584775"/>
            </a:xfrm>
            <a:prstGeom prst="rect">
              <a:avLst/>
            </a:prstGeom>
            <a:solidFill>
              <a:srgbClr val="B9B9FB"/>
            </a:solidFill>
            <a:ln>
              <a:solidFill>
                <a:srgbClr val="0A05B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800" baseline="0" dirty="0">
                  <a:latin typeface="Tahoma"/>
                  <a:cs typeface="Tahoma"/>
                </a:rPr>
                <a:t>5C</a:t>
              </a:r>
            </a:p>
            <a:p>
              <a:r>
                <a:rPr lang="en-US" sz="800" dirty="0" err="1">
                  <a:latin typeface="Tahoma"/>
                  <a:cs typeface="Tahoma"/>
                </a:rPr>
                <a:t>ChIA</a:t>
              </a:r>
              <a:r>
                <a:rPr lang="en-US" sz="800" dirty="0">
                  <a:latin typeface="Tahoma"/>
                  <a:cs typeface="Tahoma"/>
                </a:rPr>
                <a:t>-PET</a:t>
              </a:r>
            </a:p>
            <a:p>
              <a:r>
                <a:rPr lang="en-US" sz="800" baseline="0" dirty="0">
                  <a:latin typeface="Tahoma"/>
                  <a:cs typeface="Tahoma"/>
                </a:rPr>
                <a:t>Hi-C</a:t>
              </a:r>
            </a:p>
            <a:p>
              <a:r>
                <a:rPr lang="en-US" sz="800" dirty="0">
                  <a:latin typeface="Tahoma"/>
                  <a:cs typeface="Tahoma"/>
                </a:rPr>
                <a:t>SPRITE</a:t>
              </a:r>
              <a:endParaRPr lang="en-US" sz="800" baseline="0" dirty="0">
                <a:latin typeface="Tahoma"/>
                <a:cs typeface="Tahoma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3058A0C7-4E63-08D6-81EC-EAF9061CC913}"/>
                </a:ext>
              </a:extLst>
            </p:cNvPr>
            <p:cNvSpPr txBox="1"/>
            <p:nvPr/>
          </p:nvSpPr>
          <p:spPr>
            <a:xfrm>
              <a:off x="3333621" y="4953943"/>
              <a:ext cx="786384" cy="585216"/>
            </a:xfrm>
            <a:prstGeom prst="rect">
              <a:avLst/>
            </a:prstGeom>
            <a:solidFill>
              <a:srgbClr val="B9B9FB"/>
            </a:solidFill>
            <a:ln>
              <a:solidFill>
                <a:srgbClr val="0A05B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800" baseline="0" dirty="0" err="1">
                  <a:latin typeface="Tahoma"/>
                  <a:cs typeface="Tahoma"/>
                </a:rPr>
                <a:t>Dnase</a:t>
              </a:r>
              <a:r>
                <a:rPr lang="en-US" sz="800" baseline="0" dirty="0">
                  <a:latin typeface="Tahoma"/>
                  <a:cs typeface="Tahoma"/>
                </a:rPr>
                <a:t>-seq</a:t>
              </a:r>
            </a:p>
            <a:p>
              <a:r>
                <a:rPr lang="en-US" sz="800" dirty="0">
                  <a:latin typeface="Tahoma"/>
                  <a:cs typeface="Tahoma"/>
                </a:rPr>
                <a:t>ATAC-seq</a:t>
              </a:r>
              <a:endParaRPr lang="en-US" sz="800" baseline="0" dirty="0">
                <a:latin typeface="Tahoma"/>
                <a:cs typeface="Tahoma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2719A79-C935-F75F-3CDC-0D76394D7F5B}"/>
                </a:ext>
              </a:extLst>
            </p:cNvPr>
            <p:cNvSpPr txBox="1"/>
            <p:nvPr/>
          </p:nvSpPr>
          <p:spPr>
            <a:xfrm>
              <a:off x="4165111" y="4953943"/>
              <a:ext cx="786384" cy="585216"/>
            </a:xfrm>
            <a:prstGeom prst="rect">
              <a:avLst/>
            </a:prstGeom>
            <a:solidFill>
              <a:srgbClr val="B9B9FB"/>
            </a:solidFill>
            <a:ln>
              <a:solidFill>
                <a:srgbClr val="0A05B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800" baseline="0" dirty="0" err="1">
                  <a:latin typeface="Tahoma"/>
                  <a:cs typeface="Tahoma"/>
                </a:rPr>
                <a:t>ChIP</a:t>
              </a:r>
              <a:r>
                <a:rPr lang="en-US" sz="800" baseline="0" dirty="0">
                  <a:latin typeface="Tahoma"/>
                  <a:cs typeface="Tahoma"/>
                </a:rPr>
                <a:t>-Seq</a:t>
              </a:r>
            </a:p>
            <a:p>
              <a:r>
                <a:rPr lang="en-US" sz="800" dirty="0">
                  <a:latin typeface="Tahoma"/>
                  <a:cs typeface="Tahoma"/>
                </a:rPr>
                <a:t>CUT&amp;RUN</a:t>
              </a:r>
            </a:p>
            <a:p>
              <a:r>
                <a:rPr lang="en-US" sz="800" baseline="0" dirty="0">
                  <a:latin typeface="Tahoma"/>
                  <a:cs typeface="Tahoma"/>
                </a:rPr>
                <a:t>CUT&amp;TAG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79B6165-80B0-67B9-D3A2-9B086FA443AD}"/>
                </a:ext>
              </a:extLst>
            </p:cNvPr>
            <p:cNvSpPr txBox="1"/>
            <p:nvPr/>
          </p:nvSpPr>
          <p:spPr>
            <a:xfrm>
              <a:off x="4996601" y="4953943"/>
              <a:ext cx="786384" cy="585216"/>
            </a:xfrm>
            <a:prstGeom prst="rect">
              <a:avLst/>
            </a:prstGeom>
            <a:solidFill>
              <a:srgbClr val="B9B9FB"/>
            </a:solidFill>
            <a:ln>
              <a:solidFill>
                <a:srgbClr val="0A05B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800" baseline="0" dirty="0">
                  <a:latin typeface="Tahoma"/>
                  <a:cs typeface="Tahoma"/>
                </a:rPr>
                <a:t>WGBS</a:t>
              </a:r>
            </a:p>
            <a:p>
              <a:r>
                <a:rPr lang="en-US" sz="800" dirty="0">
                  <a:latin typeface="Tahoma"/>
                  <a:cs typeface="Tahoma"/>
                </a:rPr>
                <a:t>RRBS</a:t>
              </a:r>
              <a:endParaRPr lang="en-US" sz="800" baseline="0" dirty="0">
                <a:latin typeface="Tahoma"/>
                <a:cs typeface="Tahoma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A427E72-E157-6A87-AD60-C9F49A6BF095}"/>
                </a:ext>
              </a:extLst>
            </p:cNvPr>
            <p:cNvSpPr txBox="1"/>
            <p:nvPr/>
          </p:nvSpPr>
          <p:spPr>
            <a:xfrm>
              <a:off x="5828091" y="4954384"/>
              <a:ext cx="788999" cy="584775"/>
            </a:xfrm>
            <a:prstGeom prst="rect">
              <a:avLst/>
            </a:prstGeom>
            <a:solidFill>
              <a:srgbClr val="B9B9FB"/>
            </a:solidFill>
            <a:ln>
              <a:solidFill>
                <a:srgbClr val="0A05B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800" baseline="0" dirty="0">
                  <a:latin typeface="Tahoma"/>
                  <a:cs typeface="Tahoma"/>
                </a:rPr>
                <a:t>RNA-seq</a:t>
              </a:r>
            </a:p>
            <a:p>
              <a:r>
                <a:rPr lang="en-US" sz="800" dirty="0">
                  <a:latin typeface="Tahoma"/>
                  <a:cs typeface="Tahoma"/>
                </a:rPr>
                <a:t>CLIP-seq</a:t>
              </a:r>
            </a:p>
            <a:p>
              <a:r>
                <a:rPr lang="en-US" sz="800" baseline="0" dirty="0" err="1">
                  <a:latin typeface="Tahoma"/>
                  <a:cs typeface="Tahoma"/>
                </a:rPr>
                <a:t>Ribo</a:t>
              </a:r>
              <a:r>
                <a:rPr lang="en-US" sz="800" baseline="0" dirty="0">
                  <a:latin typeface="Tahoma"/>
                  <a:cs typeface="Tahoma"/>
                </a:rPr>
                <a:t>-profiling</a:t>
              </a:r>
            </a:p>
            <a:p>
              <a:endParaRPr lang="en-US" sz="800" baseline="0" dirty="0">
                <a:latin typeface="Tahoma"/>
                <a:cs typeface="Tahoma"/>
              </a:endParaRPr>
            </a:p>
          </p:txBody>
        </p:sp>
      </p:grp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0A629BF7-31F7-3953-D58F-8DFD13D4495C}"/>
              </a:ext>
            </a:extLst>
          </p:cNvPr>
          <p:cNvCxnSpPr>
            <a:cxnSpLocks/>
          </p:cNvCxnSpPr>
          <p:nvPr/>
        </p:nvCxnSpPr>
        <p:spPr>
          <a:xfrm>
            <a:off x="5840480" y="3209925"/>
            <a:ext cx="310938" cy="891902"/>
          </a:xfrm>
          <a:prstGeom prst="straightConnector1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D9392053-2B37-7222-EB15-A32D75EA73A9}"/>
              </a:ext>
            </a:extLst>
          </p:cNvPr>
          <p:cNvCxnSpPr>
            <a:cxnSpLocks/>
          </p:cNvCxnSpPr>
          <p:nvPr/>
        </p:nvCxnSpPr>
        <p:spPr>
          <a:xfrm>
            <a:off x="6151418" y="3209925"/>
            <a:ext cx="709486" cy="891902"/>
          </a:xfrm>
          <a:prstGeom prst="straightConnector1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F01830A-E7F1-B608-9B91-3E365A7E9595}"/>
              </a:ext>
            </a:extLst>
          </p:cNvPr>
          <p:cNvSpPr txBox="1"/>
          <p:nvPr/>
        </p:nvSpPr>
        <p:spPr>
          <a:xfrm>
            <a:off x="6690521" y="4189613"/>
            <a:ext cx="779381" cy="584775"/>
          </a:xfrm>
          <a:prstGeom prst="rect">
            <a:avLst/>
          </a:prstGeom>
          <a:solidFill>
            <a:srgbClr val="B9B9FB"/>
          </a:solidFill>
          <a:ln>
            <a:solidFill>
              <a:srgbClr val="0A05B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b="1" baseline="0" dirty="0">
                <a:latin typeface="Tahoma"/>
                <a:cs typeface="Tahoma"/>
              </a:rPr>
              <a:t>Genotyping</a:t>
            </a:r>
          </a:p>
          <a:p>
            <a:r>
              <a:rPr lang="en-US" sz="800" dirty="0">
                <a:latin typeface="Tahoma"/>
                <a:cs typeface="Tahoma"/>
              </a:rPr>
              <a:t>Exome seq</a:t>
            </a:r>
          </a:p>
          <a:p>
            <a:r>
              <a:rPr lang="en-US" sz="800" baseline="0" dirty="0">
                <a:latin typeface="Tahoma"/>
                <a:cs typeface="Tahoma"/>
              </a:rPr>
              <a:t>Low pass</a:t>
            </a:r>
          </a:p>
          <a:p>
            <a:r>
              <a:rPr lang="en-US" sz="800" dirty="0">
                <a:latin typeface="Tahoma"/>
                <a:cs typeface="Tahoma"/>
              </a:rPr>
              <a:t>Full genome</a:t>
            </a:r>
            <a:endParaRPr lang="en-US" sz="800" baseline="0" dirty="0"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241494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E3B65FA-E35C-C0D9-9CE3-1147D27A9F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4001" y="976684"/>
            <a:ext cx="4957378" cy="2679192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F2806B36-5D35-5A79-1314-2020E2029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>
                <a:solidFill>
                  <a:schemeClr val="bg1"/>
                </a:solidFill>
                <a:latin typeface="Helvetica Light" charset="0"/>
                <a:ea typeface="Helvetica Light" charset="0"/>
                <a:cs typeface="Helvetica Light" charset="0"/>
              </a:rPr>
              <a:t>“Functional” RNA protocols</a:t>
            </a:r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DC61C5D-D91E-974E-A34D-1433DA3A1E9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6400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CEB918-CA69-F649-B4C4-256C4C9B1B21}" type="slidenum">
              <a:rPr lang="en-US" smtClean="0"/>
              <a:pPr/>
              <a:t>3</a:t>
            </a:fld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0297BAC-48F3-024F-896D-361079C71E69}"/>
              </a:ext>
            </a:extLst>
          </p:cNvPr>
          <p:cNvGrpSpPr/>
          <p:nvPr/>
        </p:nvGrpSpPr>
        <p:grpSpPr>
          <a:xfrm>
            <a:off x="1395413" y="976685"/>
            <a:ext cx="4351734" cy="4538290"/>
            <a:chOff x="1860550" y="159247"/>
            <a:chExt cx="5802312" cy="6051053"/>
          </a:xfrm>
          <a:solidFill>
            <a:schemeClr val="bg1">
              <a:alpha val="70000"/>
            </a:schemeClr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16F5AFB-B0FE-2B40-B57F-13952E9C4C06}"/>
                </a:ext>
              </a:extLst>
            </p:cNvPr>
            <p:cNvSpPr/>
            <p:nvPr/>
          </p:nvSpPr>
          <p:spPr>
            <a:xfrm>
              <a:off x="2538669" y="159247"/>
              <a:ext cx="3909023" cy="332055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FA3AD7C8-8B5D-B844-819E-083A67748295}"/>
                </a:ext>
              </a:extLst>
            </p:cNvPr>
            <p:cNvSpPr/>
            <p:nvPr/>
          </p:nvSpPr>
          <p:spPr>
            <a:xfrm>
              <a:off x="1860550" y="3429000"/>
              <a:ext cx="4406900" cy="27813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EF43BA27-4598-874C-A59F-0E3A329ACD63}"/>
                </a:ext>
              </a:extLst>
            </p:cNvPr>
            <p:cNvSpPr/>
            <p:nvPr/>
          </p:nvSpPr>
          <p:spPr>
            <a:xfrm>
              <a:off x="7296150" y="3299555"/>
              <a:ext cx="366712" cy="18024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E53F5B1-1A15-BA47-997A-8301D4734456}"/>
                </a:ext>
              </a:extLst>
            </p:cNvPr>
            <p:cNvSpPr/>
            <p:nvPr/>
          </p:nvSpPr>
          <p:spPr>
            <a:xfrm>
              <a:off x="6148387" y="3766491"/>
              <a:ext cx="635000" cy="18024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48DBD0B6-D5FF-2C4A-837E-51A293D11166}"/>
              </a:ext>
            </a:extLst>
          </p:cNvPr>
          <p:cNvSpPr/>
          <p:nvPr/>
        </p:nvSpPr>
        <p:spPr>
          <a:xfrm>
            <a:off x="3211034" y="4041186"/>
            <a:ext cx="926092" cy="50006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latin typeface="Helvetica Light" panose="020B0403020202020204" pitchFamily="34" charset="0"/>
              </a:rPr>
              <a:t>mRNA</a:t>
            </a:r>
          </a:p>
          <a:p>
            <a:pPr algn="ctr"/>
            <a:r>
              <a:rPr lang="en-US" sz="1350" dirty="0" err="1">
                <a:latin typeface="Helvetica Light" panose="020B0403020202020204" pitchFamily="34" charset="0"/>
              </a:rPr>
              <a:t>lncRNAs</a:t>
            </a:r>
            <a:r>
              <a:rPr lang="en-US" sz="1350" dirty="0">
                <a:latin typeface="Helvetica Light" panose="020B0403020202020204" pitchFamily="34" charset="0"/>
              </a:rPr>
              <a:t> 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A259435-6BE3-A542-80AB-15BEC758D649}"/>
              </a:ext>
            </a:extLst>
          </p:cNvPr>
          <p:cNvSpPr/>
          <p:nvPr/>
        </p:nvSpPr>
        <p:spPr>
          <a:xfrm>
            <a:off x="4299425" y="4099183"/>
            <a:ext cx="822425" cy="2798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latin typeface="Helvetica Light" panose="020B0403020202020204" pitchFamily="34" charset="0"/>
              </a:rPr>
              <a:t>rRNAs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9634E58-B141-E24F-9DD0-CE23F0D855A3}"/>
              </a:ext>
            </a:extLst>
          </p:cNvPr>
          <p:cNvSpPr/>
          <p:nvPr/>
        </p:nvSpPr>
        <p:spPr>
          <a:xfrm>
            <a:off x="5341222" y="4041879"/>
            <a:ext cx="1747759" cy="7143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latin typeface="Helvetica Light" panose="020B0403020202020204" pitchFamily="34" charset="0"/>
              </a:rPr>
              <a:t>Small RNAs</a:t>
            </a:r>
          </a:p>
          <a:p>
            <a:pPr algn="ctr"/>
            <a:r>
              <a:rPr lang="en-US" sz="1350" dirty="0">
                <a:latin typeface="Helvetica Light" panose="020B0403020202020204" pitchFamily="34" charset="0"/>
              </a:rPr>
              <a:t>(miRNA, tRNA, </a:t>
            </a:r>
            <a:r>
              <a:rPr lang="en-US" sz="1350" dirty="0" err="1">
                <a:latin typeface="Helvetica Light" panose="020B0403020202020204" pitchFamily="34" charset="0"/>
              </a:rPr>
              <a:t>piRNA</a:t>
            </a:r>
            <a:r>
              <a:rPr lang="en-US" sz="1350" dirty="0">
                <a:latin typeface="Helvetica Light" panose="020B0403020202020204" pitchFamily="34" charset="0"/>
              </a:rPr>
              <a:t>, snRNA, …)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439B114-70E7-2642-82FE-F59963264212}"/>
              </a:ext>
            </a:extLst>
          </p:cNvPr>
          <p:cNvSpPr/>
          <p:nvPr/>
        </p:nvSpPr>
        <p:spPr>
          <a:xfrm>
            <a:off x="2232164" y="4942925"/>
            <a:ext cx="1288862" cy="28664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latin typeface="Helvetica Light" panose="020B0403020202020204" pitchFamily="34" charset="0"/>
              </a:rPr>
              <a:t>RNA structure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C0FC01D-F60A-6242-91A3-FFE46569D8B8}"/>
              </a:ext>
            </a:extLst>
          </p:cNvPr>
          <p:cNvSpPr/>
          <p:nvPr/>
        </p:nvSpPr>
        <p:spPr>
          <a:xfrm>
            <a:off x="3836471" y="4858123"/>
            <a:ext cx="1748333" cy="66981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latin typeface="Helvetica Light" panose="020B0403020202020204" pitchFamily="34" charset="0"/>
              </a:rPr>
              <a:t>RNA binding protein interactions</a:t>
            </a:r>
          </a:p>
          <a:p>
            <a:pPr algn="ctr"/>
            <a:r>
              <a:rPr lang="en-US" sz="1350" b="1" dirty="0">
                <a:latin typeface="Helvetica" pitchFamily="2" charset="0"/>
              </a:rPr>
              <a:t>“CLIP-seq”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912F922-799C-0347-B904-324B4DD1E592}"/>
              </a:ext>
            </a:extLst>
          </p:cNvPr>
          <p:cNvSpPr/>
          <p:nvPr/>
        </p:nvSpPr>
        <p:spPr>
          <a:xfrm>
            <a:off x="5900249" y="4863109"/>
            <a:ext cx="2034276" cy="66483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latin typeface="Helvetica Light" panose="020B0403020202020204" pitchFamily="34" charset="0"/>
              </a:rPr>
              <a:t>Translating RNA (ribosome-associated)</a:t>
            </a:r>
          </a:p>
          <a:p>
            <a:pPr algn="ctr"/>
            <a:r>
              <a:rPr lang="en-US" sz="1350" b="1" dirty="0">
                <a:latin typeface="Helvetica" pitchFamily="2" charset="0"/>
              </a:rPr>
              <a:t>“</a:t>
            </a:r>
            <a:r>
              <a:rPr lang="en-US" sz="1350" b="1" dirty="0" err="1">
                <a:latin typeface="Helvetica" pitchFamily="2" charset="0"/>
              </a:rPr>
              <a:t>Ribo</a:t>
            </a:r>
            <a:r>
              <a:rPr lang="en-US" sz="1350" b="1" dirty="0">
                <a:latin typeface="Helvetica" pitchFamily="2" charset="0"/>
              </a:rPr>
              <a:t>-seq”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9BE422A-C8D0-BA42-8B76-83FD4A41B009}"/>
              </a:ext>
            </a:extLst>
          </p:cNvPr>
          <p:cNvSpPr/>
          <p:nvPr/>
        </p:nvSpPr>
        <p:spPr>
          <a:xfrm>
            <a:off x="6067008" y="1137258"/>
            <a:ext cx="829540" cy="1931257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9792429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2BD12-1472-C199-A7C1-B6F7F7455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Sequencing analysis has not changed much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F56C6D-D0B9-F347-0088-554554B11131}"/>
              </a:ext>
            </a:extLst>
          </p:cNvPr>
          <p:cNvSpPr txBox="1"/>
          <p:nvPr/>
        </p:nvSpPr>
        <p:spPr>
          <a:xfrm>
            <a:off x="2188494" y="6488668"/>
            <a:ext cx="5060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ahoma"/>
                <a:cs typeface="Tahoma"/>
              </a:rPr>
              <a:t>This last </a:t>
            </a:r>
            <a:r>
              <a:rPr lang="en-US" dirty="0" err="1">
                <a:latin typeface="Tahoma"/>
                <a:cs typeface="Tahoma"/>
              </a:rPr>
              <a:t>applicitions</a:t>
            </a:r>
            <a:r>
              <a:rPr lang="en-US" dirty="0">
                <a:latin typeface="Tahoma"/>
                <a:cs typeface="Tahoma"/>
              </a:rPr>
              <a:t> are </a:t>
            </a:r>
            <a:r>
              <a:rPr lang="en-US" b="1" dirty="0">
                <a:latin typeface="Tahoma"/>
                <a:cs typeface="Tahoma"/>
              </a:rPr>
              <a:t>counting</a:t>
            </a:r>
            <a:r>
              <a:rPr lang="en-US" dirty="0">
                <a:latin typeface="Tahoma"/>
                <a:cs typeface="Tahoma"/>
              </a:rPr>
              <a:t> applications </a:t>
            </a:r>
            <a:endParaRPr lang="en-US" baseline="0" dirty="0">
              <a:latin typeface="Tahoma"/>
              <a:cs typeface="Tahoma"/>
            </a:endParaRPr>
          </a:p>
        </p:txBody>
      </p:sp>
      <p:pic>
        <p:nvPicPr>
          <p:cNvPr id="1026" name="Picture 2" descr="Sequencing Cost Per Megabase">
            <a:extLst>
              <a:ext uri="{FF2B5EF4-FFF2-40B4-BE49-F238E27FC236}">
                <a16:creationId xmlns:a16="http://schemas.microsoft.com/office/drawing/2014/main" id="{18CA8CA4-DCE7-4D53-B50E-8A1D22FE33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05" y="854964"/>
            <a:ext cx="9149305" cy="51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3D319F3-2607-37AE-15FC-43D273B2F718}"/>
              </a:ext>
            </a:extLst>
          </p:cNvPr>
          <p:cNvSpPr txBox="1"/>
          <p:nvPr/>
        </p:nvSpPr>
        <p:spPr>
          <a:xfrm>
            <a:off x="2550253" y="1711354"/>
            <a:ext cx="11817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aseline="0" dirty="0">
                <a:solidFill>
                  <a:schemeClr val="bg1"/>
                </a:solidFill>
                <a:latin typeface="Tahoma"/>
                <a:cs typeface="Tahoma"/>
              </a:rPr>
              <a:t>454 sequencer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FAC0A30-AEFE-D842-DC7C-2D2EDC941597}"/>
              </a:ext>
            </a:extLst>
          </p:cNvPr>
          <p:cNvCxnSpPr>
            <a:cxnSpLocks/>
            <a:stCxn id="3" idx="2"/>
          </p:cNvCxnSpPr>
          <p:nvPr/>
        </p:nvCxnSpPr>
        <p:spPr>
          <a:xfrm flipH="1">
            <a:off x="2315361" y="1988353"/>
            <a:ext cx="825759" cy="150840"/>
          </a:xfrm>
          <a:prstGeom prst="straightConnector1">
            <a:avLst/>
          </a:prstGeom>
          <a:ln w="5715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16E5A286-CE56-64CC-7A93-08B0251CD2DA}"/>
              </a:ext>
            </a:extLst>
          </p:cNvPr>
          <p:cNvSpPr txBox="1"/>
          <p:nvPr/>
        </p:nvSpPr>
        <p:spPr>
          <a:xfrm>
            <a:off x="3889614" y="1739901"/>
            <a:ext cx="13744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aseline="0" dirty="0">
                <a:solidFill>
                  <a:schemeClr val="bg1"/>
                </a:solidFill>
                <a:latin typeface="Tahoma"/>
                <a:cs typeface="Tahoma"/>
              </a:rPr>
              <a:t>Solexa sequencer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D25D3E8-B000-8FAA-4086-DAB0CBDC1694}"/>
              </a:ext>
            </a:extLst>
          </p:cNvPr>
          <p:cNvCxnSpPr>
            <a:cxnSpLocks/>
            <a:stCxn id="9" idx="2"/>
          </p:cNvCxnSpPr>
          <p:nvPr/>
        </p:nvCxnSpPr>
        <p:spPr>
          <a:xfrm flipH="1">
            <a:off x="2628900" y="2016900"/>
            <a:ext cx="1947922" cy="286685"/>
          </a:xfrm>
          <a:prstGeom prst="straightConnector1">
            <a:avLst/>
          </a:prstGeom>
          <a:ln w="5715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51EAEB6C-8CE6-48DB-8BDE-33E739440949}"/>
              </a:ext>
            </a:extLst>
          </p:cNvPr>
          <p:cNvSpPr txBox="1"/>
          <p:nvPr/>
        </p:nvSpPr>
        <p:spPr>
          <a:xfrm>
            <a:off x="884932" y="2453054"/>
            <a:ext cx="13035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aseline="0" dirty="0">
                <a:latin typeface="Tahoma"/>
                <a:cs typeface="Tahoma"/>
              </a:rPr>
              <a:t>Sanger genome </a:t>
            </a:r>
          </a:p>
          <a:p>
            <a:r>
              <a:rPr lang="en-US" sz="1200" baseline="0" dirty="0">
                <a:latin typeface="Tahoma"/>
                <a:cs typeface="Tahoma"/>
              </a:rPr>
              <a:t>finishing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868E421-1D77-191D-7CF5-5E0D2526F3B0}"/>
              </a:ext>
            </a:extLst>
          </p:cNvPr>
          <p:cNvSpPr txBox="1"/>
          <p:nvPr/>
        </p:nvSpPr>
        <p:spPr>
          <a:xfrm>
            <a:off x="2741811" y="3188522"/>
            <a:ext cx="7986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>
                <a:latin typeface="Tahoma"/>
                <a:cs typeface="Tahoma"/>
              </a:rPr>
              <a:t>ChIP</a:t>
            </a:r>
            <a:r>
              <a:rPr lang="en-US" sz="1200" dirty="0">
                <a:latin typeface="Tahoma"/>
                <a:cs typeface="Tahoma"/>
              </a:rPr>
              <a:t>-seq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93F7E3D-2A47-DABE-1A82-F0311AAAC64A}"/>
              </a:ext>
            </a:extLst>
          </p:cNvPr>
          <p:cNvSpPr txBox="1"/>
          <p:nvPr/>
        </p:nvSpPr>
        <p:spPr>
          <a:xfrm>
            <a:off x="3332678" y="4277417"/>
            <a:ext cx="7646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ahoma"/>
                <a:cs typeface="Tahoma"/>
              </a:rPr>
              <a:t>RNA-seq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7B011E6-CB01-8B78-1124-050CE52EBB3C}"/>
              </a:ext>
            </a:extLst>
          </p:cNvPr>
          <p:cNvSpPr txBox="1"/>
          <p:nvPr/>
        </p:nvSpPr>
        <p:spPr>
          <a:xfrm>
            <a:off x="0" y="6003036"/>
            <a:ext cx="18390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aseline="0" dirty="0">
                <a:latin typeface="Tahoma"/>
                <a:cs typeface="Tahoma"/>
              </a:rPr>
              <a:t>Chromosome structure: </a:t>
            </a:r>
          </a:p>
          <a:p>
            <a:r>
              <a:rPr lang="en-US" sz="1200" baseline="0" dirty="0">
                <a:latin typeface="Tahoma"/>
                <a:cs typeface="Tahoma"/>
              </a:rPr>
              <a:t>segmental duplications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BE070A6-1E56-60F4-11B9-BD3561662B71}"/>
              </a:ext>
            </a:extLst>
          </p:cNvPr>
          <p:cNvSpPr txBox="1"/>
          <p:nvPr/>
        </p:nvSpPr>
        <p:spPr>
          <a:xfrm>
            <a:off x="1754152" y="6003035"/>
            <a:ext cx="12939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aseline="0" dirty="0">
                <a:latin typeface="Tahoma"/>
                <a:cs typeface="Tahoma"/>
              </a:rPr>
              <a:t>Single molecule </a:t>
            </a:r>
          </a:p>
          <a:p>
            <a:r>
              <a:rPr lang="en-US" sz="1200" baseline="0" dirty="0">
                <a:latin typeface="Tahoma"/>
                <a:cs typeface="Tahoma"/>
              </a:rPr>
              <a:t>finishing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F41B9D1-6E14-A5EE-8A06-66ED46C47F74}"/>
              </a:ext>
            </a:extLst>
          </p:cNvPr>
          <p:cNvSpPr txBox="1"/>
          <p:nvPr/>
        </p:nvSpPr>
        <p:spPr>
          <a:xfrm>
            <a:off x="3048096" y="6027003"/>
            <a:ext cx="9816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aseline="0" dirty="0" err="1">
                <a:latin typeface="Tahoma"/>
                <a:cs typeface="Tahoma"/>
              </a:rPr>
              <a:t>ChIP</a:t>
            </a:r>
            <a:r>
              <a:rPr lang="en-US" sz="1200" baseline="0" dirty="0">
                <a:latin typeface="Tahoma"/>
                <a:cs typeface="Tahoma"/>
              </a:rPr>
              <a:t>-seq </a:t>
            </a:r>
          </a:p>
          <a:p>
            <a:r>
              <a:rPr lang="en-US" sz="1200" dirty="0">
                <a:latin typeface="Tahoma"/>
                <a:cs typeface="Tahoma"/>
              </a:rPr>
              <a:t>Peak calling</a:t>
            </a:r>
            <a:endParaRPr lang="en-US" sz="1200" baseline="0" dirty="0">
              <a:latin typeface="Tahoma"/>
              <a:cs typeface="Tahoma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5BCBFD7-2194-02DB-E630-1A88C1986740}"/>
              </a:ext>
            </a:extLst>
          </p:cNvPr>
          <p:cNvSpPr txBox="1"/>
          <p:nvPr/>
        </p:nvSpPr>
        <p:spPr>
          <a:xfrm>
            <a:off x="4020185" y="6015019"/>
            <a:ext cx="12022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aseline="0" dirty="0">
                <a:latin typeface="Tahoma"/>
                <a:cs typeface="Tahoma"/>
              </a:rPr>
              <a:t>RNA-seq quant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5BFEC67-3407-BCE1-BB2D-4E30DA373243}"/>
              </a:ext>
            </a:extLst>
          </p:cNvPr>
          <p:cNvSpPr txBox="1"/>
          <p:nvPr/>
        </p:nvSpPr>
        <p:spPr>
          <a:xfrm>
            <a:off x="5114291" y="6003035"/>
            <a:ext cx="21261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aseline="0" dirty="0">
                <a:latin typeface="Tahoma"/>
                <a:cs typeface="Tahoma"/>
              </a:rPr>
              <a:t>RNA-seq transcript assembly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E054C25-3F94-A034-7D6F-743D1D072831}"/>
              </a:ext>
            </a:extLst>
          </p:cNvPr>
          <p:cNvSpPr txBox="1"/>
          <p:nvPr/>
        </p:nvSpPr>
        <p:spPr>
          <a:xfrm>
            <a:off x="-5305" y="6442501"/>
            <a:ext cx="1930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ahoma"/>
                <a:cs typeface="Tahoma"/>
              </a:rPr>
              <a:t>Estimating mutation rates</a:t>
            </a:r>
            <a:endParaRPr lang="en-US" sz="1200" baseline="0" dirty="0"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834406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  <p:bldP spid="9" grpId="0"/>
      <p:bldP spid="16" grpId="0"/>
      <p:bldP spid="26" grpId="0"/>
      <p:bldP spid="27" grpId="0"/>
      <p:bldP spid="28" grpId="0"/>
      <p:bldP spid="29" grpId="0"/>
      <p:bldP spid="3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4EE831-840F-174B-9F6C-1EB9CAA9D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6347A-1A21-DC0E-AC3D-E90232EFB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Sequencing analysis has not changed much</a:t>
            </a:r>
          </a:p>
        </p:txBody>
      </p:sp>
      <p:pic>
        <p:nvPicPr>
          <p:cNvPr id="1026" name="Picture 2" descr="Sequencing Cost Per Megabase">
            <a:extLst>
              <a:ext uri="{FF2B5EF4-FFF2-40B4-BE49-F238E27FC236}">
                <a16:creationId xmlns:a16="http://schemas.microsoft.com/office/drawing/2014/main" id="{2BF03AF9-2EEB-092A-DB84-276C85C93C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5662"/>
            <a:ext cx="9149305" cy="51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A244A6A-2E0E-F6FD-D956-73D658E5C5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82" y="854964"/>
            <a:ext cx="9146045" cy="514807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202E4F9-D5B4-0323-C75F-86B4FD3866CD}"/>
              </a:ext>
            </a:extLst>
          </p:cNvPr>
          <p:cNvSpPr txBox="1"/>
          <p:nvPr/>
        </p:nvSpPr>
        <p:spPr>
          <a:xfrm>
            <a:off x="2567837" y="1711354"/>
            <a:ext cx="11817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aseline="0" dirty="0">
                <a:solidFill>
                  <a:schemeClr val="bg1"/>
                </a:solidFill>
                <a:latin typeface="Tahoma"/>
                <a:cs typeface="Tahoma"/>
              </a:rPr>
              <a:t>454 sequencer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433CCC0-D109-AD10-D4E7-551D919F469C}"/>
              </a:ext>
            </a:extLst>
          </p:cNvPr>
          <p:cNvCxnSpPr>
            <a:cxnSpLocks/>
            <a:stCxn id="6" idx="2"/>
          </p:cNvCxnSpPr>
          <p:nvPr/>
        </p:nvCxnSpPr>
        <p:spPr>
          <a:xfrm flipH="1">
            <a:off x="2076144" y="1988353"/>
            <a:ext cx="1082560" cy="167047"/>
          </a:xfrm>
          <a:prstGeom prst="straightConnector1">
            <a:avLst/>
          </a:prstGeom>
          <a:ln w="5715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7529C3A6-B34D-6ACA-F4E9-4B9179784917}"/>
              </a:ext>
            </a:extLst>
          </p:cNvPr>
          <p:cNvSpPr txBox="1"/>
          <p:nvPr/>
        </p:nvSpPr>
        <p:spPr>
          <a:xfrm>
            <a:off x="3907198" y="1739901"/>
            <a:ext cx="13744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aseline="0" dirty="0">
                <a:solidFill>
                  <a:schemeClr val="bg1"/>
                </a:solidFill>
                <a:latin typeface="Tahoma"/>
                <a:cs typeface="Tahoma"/>
              </a:rPr>
              <a:t>Solexa sequencer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A5619F1-ABEF-7534-6914-533C8C971145}"/>
              </a:ext>
            </a:extLst>
          </p:cNvPr>
          <p:cNvCxnSpPr>
            <a:cxnSpLocks/>
            <a:stCxn id="8" idx="2"/>
          </p:cNvCxnSpPr>
          <p:nvPr/>
        </p:nvCxnSpPr>
        <p:spPr>
          <a:xfrm flipH="1">
            <a:off x="2303585" y="2016900"/>
            <a:ext cx="2290821" cy="231464"/>
          </a:xfrm>
          <a:prstGeom prst="straightConnector1">
            <a:avLst/>
          </a:prstGeom>
          <a:ln w="5715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E4D54793-801A-527A-1E25-0807F8C30CAA}"/>
              </a:ext>
            </a:extLst>
          </p:cNvPr>
          <p:cNvSpPr txBox="1"/>
          <p:nvPr/>
        </p:nvSpPr>
        <p:spPr>
          <a:xfrm>
            <a:off x="902516" y="2453054"/>
            <a:ext cx="13035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aseline="0" dirty="0">
                <a:latin typeface="Tahoma"/>
                <a:cs typeface="Tahoma"/>
              </a:rPr>
              <a:t>Sanger genome </a:t>
            </a:r>
          </a:p>
          <a:p>
            <a:r>
              <a:rPr lang="en-US" sz="1200" baseline="0" dirty="0">
                <a:latin typeface="Tahoma"/>
                <a:cs typeface="Tahoma"/>
              </a:rPr>
              <a:t>finishing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D6C55C5-CD41-36C2-65A6-36A1D9F7D039}"/>
              </a:ext>
            </a:extLst>
          </p:cNvPr>
          <p:cNvSpPr txBox="1"/>
          <p:nvPr/>
        </p:nvSpPr>
        <p:spPr>
          <a:xfrm>
            <a:off x="2303585" y="3349271"/>
            <a:ext cx="7986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>
                <a:latin typeface="Tahoma"/>
                <a:cs typeface="Tahoma"/>
              </a:rPr>
              <a:t>ChIP</a:t>
            </a:r>
            <a:r>
              <a:rPr lang="en-US" sz="1200" dirty="0">
                <a:latin typeface="Tahoma"/>
                <a:cs typeface="Tahoma"/>
              </a:rPr>
              <a:t>-seq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EEAB817-F396-48CF-CC18-9A9C45051B1F}"/>
              </a:ext>
            </a:extLst>
          </p:cNvPr>
          <p:cNvSpPr txBox="1"/>
          <p:nvPr/>
        </p:nvSpPr>
        <p:spPr>
          <a:xfrm>
            <a:off x="2455617" y="4111204"/>
            <a:ext cx="7646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ahoma"/>
                <a:cs typeface="Tahoma"/>
              </a:rPr>
              <a:t>RNA-seq</a:t>
            </a:r>
          </a:p>
        </p:txBody>
      </p:sp>
    </p:spTree>
    <p:extLst>
      <p:ext uri="{BB962C8B-B14F-4D97-AF65-F5344CB8AC3E}">
        <p14:creationId xmlns:p14="http://schemas.microsoft.com/office/powerpoint/2010/main" val="30603019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7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98663" y="1565275"/>
            <a:ext cx="2057400" cy="12731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6" name="Rectangle 5"/>
          <p:cNvSpPr>
            <a:spLocks/>
          </p:cNvSpPr>
          <p:nvPr/>
        </p:nvSpPr>
        <p:spPr bwMode="auto">
          <a:xfrm>
            <a:off x="6851651" y="1066800"/>
            <a:ext cx="1409700" cy="631825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pPr>
              <a:lnSpc>
                <a:spcPct val="80000"/>
              </a:lnSpc>
              <a:defRPr/>
            </a:pPr>
            <a:r>
              <a:rPr lang="en-US" sz="2400" dirty="0">
                <a:solidFill>
                  <a:srgbClr val="3344AA"/>
                </a:solidFill>
                <a:latin typeface="+mn-lt"/>
                <a:ea typeface="Gill Sans" pitchFamily="-65" charset="0"/>
                <a:cs typeface="Gill Sans" pitchFamily="-65" charset="0"/>
              </a:rPr>
              <a:t>Sequenced reads</a:t>
            </a:r>
          </a:p>
        </p:txBody>
      </p:sp>
      <p:grpSp>
        <p:nvGrpSpPr>
          <p:cNvPr id="17" name="Group 6"/>
          <p:cNvGrpSpPr>
            <a:grpSpLocks/>
          </p:cNvGrpSpPr>
          <p:nvPr/>
        </p:nvGrpSpPr>
        <p:grpSpPr bwMode="auto">
          <a:xfrm>
            <a:off x="6731001" y="1870075"/>
            <a:ext cx="1652587" cy="841375"/>
            <a:chOff x="0" y="0"/>
            <a:chExt cx="1736" cy="883"/>
          </a:xfrm>
        </p:grpSpPr>
        <p:sp>
          <p:nvSpPr>
            <p:cNvPr id="19" name="Line 7"/>
            <p:cNvSpPr>
              <a:spLocks noChangeShapeType="1"/>
            </p:cNvSpPr>
            <p:nvPr/>
          </p:nvSpPr>
          <p:spPr bwMode="auto">
            <a:xfrm>
              <a:off x="183" y="63"/>
              <a:ext cx="177" cy="0"/>
            </a:xfrm>
            <a:prstGeom prst="line">
              <a:avLst/>
            </a:prstGeom>
            <a:noFill/>
            <a:ln w="76200" cap="flat">
              <a:solidFill>
                <a:srgbClr val="3344AA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kern="0">
                <a:solidFill>
                  <a:sysClr val="windowText" lastClr="000000"/>
                </a:solidFill>
                <a:latin typeface="+mn-lt"/>
              </a:endParaRPr>
            </a:p>
          </p:txBody>
        </p:sp>
        <p:sp>
          <p:nvSpPr>
            <p:cNvPr id="21" name="Line 8"/>
            <p:cNvSpPr>
              <a:spLocks noChangeShapeType="1"/>
            </p:cNvSpPr>
            <p:nvPr/>
          </p:nvSpPr>
          <p:spPr bwMode="auto">
            <a:xfrm>
              <a:off x="400" y="208"/>
              <a:ext cx="175" cy="0"/>
            </a:xfrm>
            <a:prstGeom prst="line">
              <a:avLst/>
            </a:prstGeom>
            <a:noFill/>
            <a:ln w="76200" cap="flat">
              <a:solidFill>
                <a:srgbClr val="3344AA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kern="0">
                <a:solidFill>
                  <a:sysClr val="windowText" lastClr="000000"/>
                </a:solidFill>
                <a:latin typeface="+mn-lt"/>
              </a:endParaRPr>
            </a:p>
          </p:txBody>
        </p:sp>
        <p:sp>
          <p:nvSpPr>
            <p:cNvPr id="22" name="Line 9"/>
            <p:cNvSpPr>
              <a:spLocks noChangeShapeType="1"/>
            </p:cNvSpPr>
            <p:nvPr/>
          </p:nvSpPr>
          <p:spPr bwMode="auto">
            <a:xfrm>
              <a:off x="272" y="143"/>
              <a:ext cx="177" cy="0"/>
            </a:xfrm>
            <a:prstGeom prst="line">
              <a:avLst/>
            </a:prstGeom>
            <a:noFill/>
            <a:ln w="76200" cap="flat">
              <a:solidFill>
                <a:srgbClr val="3344AA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kern="0">
                <a:solidFill>
                  <a:sysClr val="windowText" lastClr="000000"/>
                </a:solidFill>
                <a:latin typeface="+mn-lt"/>
              </a:endParaRPr>
            </a:p>
          </p:txBody>
        </p:sp>
        <p:sp>
          <p:nvSpPr>
            <p:cNvPr id="23" name="Line 10"/>
            <p:cNvSpPr>
              <a:spLocks noChangeShapeType="1"/>
            </p:cNvSpPr>
            <p:nvPr/>
          </p:nvSpPr>
          <p:spPr bwMode="auto">
            <a:xfrm>
              <a:off x="312" y="303"/>
              <a:ext cx="177" cy="0"/>
            </a:xfrm>
            <a:prstGeom prst="line">
              <a:avLst/>
            </a:prstGeom>
            <a:noFill/>
            <a:ln w="76200" cap="flat">
              <a:solidFill>
                <a:srgbClr val="3344AA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kern="0">
                <a:solidFill>
                  <a:sysClr val="windowText" lastClr="000000"/>
                </a:solidFill>
                <a:latin typeface="+mn-lt"/>
              </a:endParaRPr>
            </a:p>
          </p:txBody>
        </p:sp>
        <p:sp>
          <p:nvSpPr>
            <p:cNvPr id="24" name="Line 11"/>
            <p:cNvSpPr>
              <a:spLocks noChangeShapeType="1"/>
            </p:cNvSpPr>
            <p:nvPr/>
          </p:nvSpPr>
          <p:spPr bwMode="auto">
            <a:xfrm>
              <a:off x="489" y="112"/>
              <a:ext cx="175" cy="0"/>
            </a:xfrm>
            <a:prstGeom prst="line">
              <a:avLst/>
            </a:prstGeom>
            <a:noFill/>
            <a:ln w="76200" cap="flat">
              <a:solidFill>
                <a:srgbClr val="3344AA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kern="0">
                <a:solidFill>
                  <a:sysClr val="windowText" lastClr="000000"/>
                </a:solidFill>
                <a:latin typeface="+mn-lt"/>
              </a:endParaRPr>
            </a:p>
          </p:txBody>
        </p:sp>
        <p:sp>
          <p:nvSpPr>
            <p:cNvPr id="25" name="Line 12"/>
            <p:cNvSpPr>
              <a:spLocks noChangeShapeType="1"/>
            </p:cNvSpPr>
            <p:nvPr/>
          </p:nvSpPr>
          <p:spPr bwMode="auto">
            <a:xfrm>
              <a:off x="560" y="280"/>
              <a:ext cx="175" cy="0"/>
            </a:xfrm>
            <a:prstGeom prst="line">
              <a:avLst/>
            </a:prstGeom>
            <a:noFill/>
            <a:ln w="76200" cap="flat">
              <a:solidFill>
                <a:srgbClr val="3344AA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kern="0">
                <a:solidFill>
                  <a:sysClr val="windowText" lastClr="000000"/>
                </a:solidFill>
                <a:latin typeface="+mn-lt"/>
              </a:endParaRPr>
            </a:p>
          </p:txBody>
        </p:sp>
        <p:sp>
          <p:nvSpPr>
            <p:cNvPr id="27" name="Line 13"/>
            <p:cNvSpPr>
              <a:spLocks noChangeShapeType="1"/>
            </p:cNvSpPr>
            <p:nvPr/>
          </p:nvSpPr>
          <p:spPr bwMode="auto">
            <a:xfrm>
              <a:off x="137" y="223"/>
              <a:ext cx="175" cy="0"/>
            </a:xfrm>
            <a:prstGeom prst="line">
              <a:avLst/>
            </a:prstGeom>
            <a:noFill/>
            <a:ln w="76200" cap="flat">
              <a:solidFill>
                <a:srgbClr val="3344AA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kern="0">
                <a:solidFill>
                  <a:sysClr val="windowText" lastClr="000000"/>
                </a:solidFill>
                <a:latin typeface="+mn-lt"/>
              </a:endParaRPr>
            </a:p>
          </p:txBody>
        </p:sp>
        <p:sp>
          <p:nvSpPr>
            <p:cNvPr id="28" name="Line 14"/>
            <p:cNvSpPr>
              <a:spLocks noChangeShapeType="1"/>
            </p:cNvSpPr>
            <p:nvPr/>
          </p:nvSpPr>
          <p:spPr bwMode="auto">
            <a:xfrm>
              <a:off x="560" y="32"/>
              <a:ext cx="175" cy="0"/>
            </a:xfrm>
            <a:prstGeom prst="line">
              <a:avLst/>
            </a:prstGeom>
            <a:noFill/>
            <a:ln w="76200" cap="flat">
              <a:solidFill>
                <a:srgbClr val="3344AA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kern="0">
                <a:solidFill>
                  <a:sysClr val="windowText" lastClr="000000"/>
                </a:solidFill>
                <a:latin typeface="+mn-lt"/>
              </a:endParaRPr>
            </a:p>
          </p:txBody>
        </p:sp>
        <p:sp>
          <p:nvSpPr>
            <p:cNvPr id="29" name="Line 15"/>
            <p:cNvSpPr>
              <a:spLocks noChangeShapeType="1"/>
            </p:cNvSpPr>
            <p:nvPr/>
          </p:nvSpPr>
          <p:spPr bwMode="auto">
            <a:xfrm>
              <a:off x="649" y="200"/>
              <a:ext cx="175" cy="0"/>
            </a:xfrm>
            <a:prstGeom prst="line">
              <a:avLst/>
            </a:prstGeom>
            <a:noFill/>
            <a:ln w="76200" cap="flat">
              <a:solidFill>
                <a:srgbClr val="3344AA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kern="0">
                <a:solidFill>
                  <a:sysClr val="windowText" lastClr="000000"/>
                </a:solidFill>
                <a:latin typeface="+mn-lt"/>
              </a:endParaRPr>
            </a:p>
          </p:txBody>
        </p:sp>
        <p:sp>
          <p:nvSpPr>
            <p:cNvPr id="30" name="Line 16"/>
            <p:cNvSpPr>
              <a:spLocks noChangeShapeType="1"/>
            </p:cNvSpPr>
            <p:nvPr/>
          </p:nvSpPr>
          <p:spPr bwMode="auto">
            <a:xfrm>
              <a:off x="752" y="120"/>
              <a:ext cx="175" cy="0"/>
            </a:xfrm>
            <a:prstGeom prst="line">
              <a:avLst/>
            </a:prstGeom>
            <a:noFill/>
            <a:ln w="76200" cap="flat">
              <a:solidFill>
                <a:srgbClr val="3344AA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kern="0">
                <a:solidFill>
                  <a:sysClr val="windowText" lastClr="000000"/>
                </a:solidFill>
                <a:latin typeface="+mn-lt"/>
              </a:endParaRPr>
            </a:p>
          </p:txBody>
        </p:sp>
        <p:sp>
          <p:nvSpPr>
            <p:cNvPr id="31" name="Line 17"/>
            <p:cNvSpPr>
              <a:spLocks noChangeShapeType="1"/>
            </p:cNvSpPr>
            <p:nvPr/>
          </p:nvSpPr>
          <p:spPr bwMode="auto">
            <a:xfrm>
              <a:off x="967" y="423"/>
              <a:ext cx="177" cy="0"/>
            </a:xfrm>
            <a:prstGeom prst="line">
              <a:avLst/>
            </a:prstGeom>
            <a:noFill/>
            <a:ln w="76200" cap="flat">
              <a:solidFill>
                <a:srgbClr val="3344AA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kern="0">
                <a:solidFill>
                  <a:sysClr val="windowText" lastClr="000000"/>
                </a:solidFill>
                <a:latin typeface="+mn-lt"/>
              </a:endParaRPr>
            </a:p>
          </p:txBody>
        </p:sp>
        <p:sp>
          <p:nvSpPr>
            <p:cNvPr id="32" name="Line 18"/>
            <p:cNvSpPr>
              <a:spLocks noChangeShapeType="1"/>
            </p:cNvSpPr>
            <p:nvPr/>
          </p:nvSpPr>
          <p:spPr bwMode="auto">
            <a:xfrm>
              <a:off x="640" y="392"/>
              <a:ext cx="175" cy="0"/>
            </a:xfrm>
            <a:prstGeom prst="line">
              <a:avLst/>
            </a:prstGeom>
            <a:noFill/>
            <a:ln w="76200" cap="flat">
              <a:solidFill>
                <a:srgbClr val="3344AA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kern="0">
                <a:solidFill>
                  <a:sysClr val="windowText" lastClr="000000"/>
                </a:solidFill>
                <a:latin typeface="+mn-lt"/>
              </a:endParaRPr>
            </a:p>
          </p:txBody>
        </p:sp>
        <p:sp>
          <p:nvSpPr>
            <p:cNvPr id="33" name="Line 19"/>
            <p:cNvSpPr>
              <a:spLocks noChangeShapeType="1"/>
            </p:cNvSpPr>
            <p:nvPr/>
          </p:nvSpPr>
          <p:spPr bwMode="auto">
            <a:xfrm>
              <a:off x="400" y="400"/>
              <a:ext cx="175" cy="0"/>
            </a:xfrm>
            <a:prstGeom prst="line">
              <a:avLst/>
            </a:prstGeom>
            <a:noFill/>
            <a:ln w="76200" cap="flat">
              <a:solidFill>
                <a:srgbClr val="3344AA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kern="0">
                <a:solidFill>
                  <a:sysClr val="windowText" lastClr="000000"/>
                </a:solidFill>
                <a:latin typeface="+mn-lt"/>
              </a:endParaRPr>
            </a:p>
          </p:txBody>
        </p:sp>
        <p:sp>
          <p:nvSpPr>
            <p:cNvPr id="34" name="Line 20"/>
            <p:cNvSpPr>
              <a:spLocks noChangeShapeType="1"/>
            </p:cNvSpPr>
            <p:nvPr/>
          </p:nvSpPr>
          <p:spPr bwMode="auto">
            <a:xfrm>
              <a:off x="137" y="368"/>
              <a:ext cx="175" cy="0"/>
            </a:xfrm>
            <a:prstGeom prst="line">
              <a:avLst/>
            </a:prstGeom>
            <a:noFill/>
            <a:ln w="76200" cap="flat">
              <a:solidFill>
                <a:srgbClr val="3344AA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kern="0">
                <a:solidFill>
                  <a:sysClr val="windowText" lastClr="000000"/>
                </a:solidFill>
                <a:latin typeface="+mn-lt"/>
              </a:endParaRPr>
            </a:p>
          </p:txBody>
        </p:sp>
        <p:sp>
          <p:nvSpPr>
            <p:cNvPr id="35" name="Line 21"/>
            <p:cNvSpPr>
              <a:spLocks noChangeShapeType="1"/>
            </p:cNvSpPr>
            <p:nvPr/>
          </p:nvSpPr>
          <p:spPr bwMode="auto">
            <a:xfrm>
              <a:off x="0" y="297"/>
              <a:ext cx="177" cy="0"/>
            </a:xfrm>
            <a:prstGeom prst="line">
              <a:avLst/>
            </a:prstGeom>
            <a:noFill/>
            <a:ln w="76200" cap="flat">
              <a:solidFill>
                <a:srgbClr val="3344AA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kern="0">
                <a:solidFill>
                  <a:sysClr val="windowText" lastClr="000000"/>
                </a:solidFill>
                <a:latin typeface="+mn-lt"/>
              </a:endParaRPr>
            </a:p>
          </p:txBody>
        </p:sp>
        <p:sp>
          <p:nvSpPr>
            <p:cNvPr id="36" name="Line 22"/>
            <p:cNvSpPr>
              <a:spLocks noChangeShapeType="1"/>
            </p:cNvSpPr>
            <p:nvPr/>
          </p:nvSpPr>
          <p:spPr bwMode="auto">
            <a:xfrm>
              <a:off x="927" y="32"/>
              <a:ext cx="177" cy="0"/>
            </a:xfrm>
            <a:prstGeom prst="line">
              <a:avLst/>
            </a:prstGeom>
            <a:noFill/>
            <a:ln w="76200" cap="flat">
              <a:solidFill>
                <a:srgbClr val="3344AA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kern="0">
                <a:solidFill>
                  <a:sysClr val="windowText" lastClr="000000"/>
                </a:solidFill>
                <a:latin typeface="+mn-lt"/>
              </a:endParaRPr>
            </a:p>
          </p:txBody>
        </p:sp>
        <p:sp>
          <p:nvSpPr>
            <p:cNvPr id="37" name="Line 23"/>
            <p:cNvSpPr>
              <a:spLocks noChangeShapeType="1"/>
            </p:cNvSpPr>
            <p:nvPr/>
          </p:nvSpPr>
          <p:spPr bwMode="auto">
            <a:xfrm>
              <a:off x="1144" y="177"/>
              <a:ext cx="177" cy="0"/>
            </a:xfrm>
            <a:prstGeom prst="line">
              <a:avLst/>
            </a:prstGeom>
            <a:noFill/>
            <a:ln w="76200" cap="flat">
              <a:solidFill>
                <a:srgbClr val="3344AA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kern="0">
                <a:solidFill>
                  <a:sysClr val="windowText" lastClr="000000"/>
                </a:solidFill>
                <a:latin typeface="+mn-lt"/>
              </a:endParaRPr>
            </a:p>
          </p:txBody>
        </p:sp>
        <p:sp>
          <p:nvSpPr>
            <p:cNvPr id="38" name="Line 24"/>
            <p:cNvSpPr>
              <a:spLocks noChangeShapeType="1"/>
            </p:cNvSpPr>
            <p:nvPr/>
          </p:nvSpPr>
          <p:spPr bwMode="auto">
            <a:xfrm>
              <a:off x="1016" y="112"/>
              <a:ext cx="177" cy="0"/>
            </a:xfrm>
            <a:prstGeom prst="line">
              <a:avLst/>
            </a:prstGeom>
            <a:noFill/>
            <a:ln w="76200" cap="flat">
              <a:solidFill>
                <a:srgbClr val="3344AA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kern="0">
                <a:solidFill>
                  <a:sysClr val="windowText" lastClr="000000"/>
                </a:solidFill>
                <a:latin typeface="+mn-lt"/>
              </a:endParaRPr>
            </a:p>
          </p:txBody>
        </p:sp>
        <p:sp>
          <p:nvSpPr>
            <p:cNvPr id="39" name="Line 25"/>
            <p:cNvSpPr>
              <a:spLocks noChangeShapeType="1"/>
            </p:cNvSpPr>
            <p:nvPr/>
          </p:nvSpPr>
          <p:spPr bwMode="auto">
            <a:xfrm>
              <a:off x="1056" y="272"/>
              <a:ext cx="177" cy="0"/>
            </a:xfrm>
            <a:prstGeom prst="line">
              <a:avLst/>
            </a:prstGeom>
            <a:noFill/>
            <a:ln w="76200" cap="flat">
              <a:solidFill>
                <a:srgbClr val="3344AA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kern="0">
                <a:solidFill>
                  <a:sysClr val="windowText" lastClr="000000"/>
                </a:solidFill>
                <a:latin typeface="+mn-lt"/>
              </a:endParaRPr>
            </a:p>
          </p:txBody>
        </p:sp>
        <p:sp>
          <p:nvSpPr>
            <p:cNvPr id="40" name="Line 26"/>
            <p:cNvSpPr>
              <a:spLocks noChangeShapeType="1"/>
            </p:cNvSpPr>
            <p:nvPr/>
          </p:nvSpPr>
          <p:spPr bwMode="auto">
            <a:xfrm>
              <a:off x="1232" y="80"/>
              <a:ext cx="175" cy="0"/>
            </a:xfrm>
            <a:prstGeom prst="line">
              <a:avLst/>
            </a:prstGeom>
            <a:noFill/>
            <a:ln w="76200" cap="flat">
              <a:solidFill>
                <a:srgbClr val="3344AA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kern="0">
                <a:solidFill>
                  <a:sysClr val="windowText" lastClr="000000"/>
                </a:solidFill>
                <a:latin typeface="+mn-lt"/>
              </a:endParaRPr>
            </a:p>
          </p:txBody>
        </p:sp>
        <p:sp>
          <p:nvSpPr>
            <p:cNvPr id="41" name="Line 27"/>
            <p:cNvSpPr>
              <a:spLocks noChangeShapeType="1"/>
            </p:cNvSpPr>
            <p:nvPr/>
          </p:nvSpPr>
          <p:spPr bwMode="auto">
            <a:xfrm>
              <a:off x="1304" y="248"/>
              <a:ext cx="175" cy="0"/>
            </a:xfrm>
            <a:prstGeom prst="line">
              <a:avLst/>
            </a:prstGeom>
            <a:noFill/>
            <a:ln w="76200" cap="flat">
              <a:solidFill>
                <a:srgbClr val="3344AA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kern="0">
                <a:solidFill>
                  <a:sysClr val="windowText" lastClr="000000"/>
                </a:solidFill>
                <a:latin typeface="+mn-lt"/>
              </a:endParaRPr>
            </a:p>
          </p:txBody>
        </p:sp>
        <p:sp>
          <p:nvSpPr>
            <p:cNvPr id="42" name="Line 28"/>
            <p:cNvSpPr>
              <a:spLocks noChangeShapeType="1"/>
            </p:cNvSpPr>
            <p:nvPr/>
          </p:nvSpPr>
          <p:spPr bwMode="auto">
            <a:xfrm>
              <a:off x="881" y="192"/>
              <a:ext cx="175" cy="0"/>
            </a:xfrm>
            <a:prstGeom prst="line">
              <a:avLst/>
            </a:prstGeom>
            <a:noFill/>
            <a:ln w="76200" cap="flat">
              <a:solidFill>
                <a:srgbClr val="3344AA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kern="0">
                <a:solidFill>
                  <a:sysClr val="windowText" lastClr="000000"/>
                </a:solidFill>
                <a:latin typeface="+mn-lt"/>
              </a:endParaRPr>
            </a:p>
          </p:txBody>
        </p:sp>
        <p:sp>
          <p:nvSpPr>
            <p:cNvPr id="43" name="Line 29"/>
            <p:cNvSpPr>
              <a:spLocks noChangeShapeType="1"/>
            </p:cNvSpPr>
            <p:nvPr/>
          </p:nvSpPr>
          <p:spPr bwMode="auto">
            <a:xfrm>
              <a:off x="1304" y="0"/>
              <a:ext cx="175" cy="0"/>
            </a:xfrm>
            <a:prstGeom prst="line">
              <a:avLst/>
            </a:prstGeom>
            <a:noFill/>
            <a:ln w="76200" cap="flat">
              <a:solidFill>
                <a:srgbClr val="3344AA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kern="0">
                <a:solidFill>
                  <a:sysClr val="windowText" lastClr="000000"/>
                </a:solidFill>
                <a:latin typeface="+mn-lt"/>
              </a:endParaRPr>
            </a:p>
          </p:txBody>
        </p:sp>
        <p:sp>
          <p:nvSpPr>
            <p:cNvPr id="44" name="Line 30"/>
            <p:cNvSpPr>
              <a:spLocks noChangeShapeType="1"/>
            </p:cNvSpPr>
            <p:nvPr/>
          </p:nvSpPr>
          <p:spPr bwMode="auto">
            <a:xfrm>
              <a:off x="1392" y="168"/>
              <a:ext cx="175" cy="0"/>
            </a:xfrm>
            <a:prstGeom prst="line">
              <a:avLst/>
            </a:prstGeom>
            <a:noFill/>
            <a:ln w="76200" cap="flat">
              <a:solidFill>
                <a:srgbClr val="3344AA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kern="0">
                <a:solidFill>
                  <a:sysClr val="windowText" lastClr="000000"/>
                </a:solidFill>
                <a:latin typeface="+mn-lt"/>
              </a:endParaRPr>
            </a:p>
          </p:txBody>
        </p:sp>
        <p:sp>
          <p:nvSpPr>
            <p:cNvPr id="45" name="Line 31"/>
            <p:cNvSpPr>
              <a:spLocks noChangeShapeType="1"/>
            </p:cNvSpPr>
            <p:nvPr/>
          </p:nvSpPr>
          <p:spPr bwMode="auto">
            <a:xfrm>
              <a:off x="1496" y="88"/>
              <a:ext cx="177" cy="0"/>
            </a:xfrm>
            <a:prstGeom prst="line">
              <a:avLst/>
            </a:prstGeom>
            <a:noFill/>
            <a:ln w="76200" cap="flat">
              <a:solidFill>
                <a:srgbClr val="3344AA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kern="0">
                <a:solidFill>
                  <a:sysClr val="windowText" lastClr="000000"/>
                </a:solidFill>
                <a:latin typeface="+mn-lt"/>
              </a:endParaRPr>
            </a:p>
          </p:txBody>
        </p:sp>
        <p:sp>
          <p:nvSpPr>
            <p:cNvPr id="46" name="Line 32"/>
            <p:cNvSpPr>
              <a:spLocks noChangeShapeType="1"/>
            </p:cNvSpPr>
            <p:nvPr/>
          </p:nvSpPr>
          <p:spPr bwMode="auto">
            <a:xfrm>
              <a:off x="1559" y="272"/>
              <a:ext cx="177" cy="0"/>
            </a:xfrm>
            <a:prstGeom prst="line">
              <a:avLst/>
            </a:prstGeom>
            <a:noFill/>
            <a:ln w="76200" cap="flat">
              <a:solidFill>
                <a:srgbClr val="3344AA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kern="0">
                <a:solidFill>
                  <a:sysClr val="windowText" lastClr="000000"/>
                </a:solidFill>
                <a:latin typeface="+mn-lt"/>
              </a:endParaRPr>
            </a:p>
          </p:txBody>
        </p:sp>
        <p:sp>
          <p:nvSpPr>
            <p:cNvPr id="47" name="Line 33"/>
            <p:cNvSpPr>
              <a:spLocks noChangeShapeType="1"/>
            </p:cNvSpPr>
            <p:nvPr/>
          </p:nvSpPr>
          <p:spPr bwMode="auto">
            <a:xfrm>
              <a:off x="1384" y="360"/>
              <a:ext cx="175" cy="0"/>
            </a:xfrm>
            <a:prstGeom prst="line">
              <a:avLst/>
            </a:prstGeom>
            <a:noFill/>
            <a:ln w="76200" cap="flat">
              <a:solidFill>
                <a:srgbClr val="3344AA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kern="0">
                <a:solidFill>
                  <a:sysClr val="windowText" lastClr="000000"/>
                </a:solidFill>
                <a:latin typeface="+mn-lt"/>
              </a:endParaRPr>
            </a:p>
          </p:txBody>
        </p:sp>
        <p:sp>
          <p:nvSpPr>
            <p:cNvPr id="48" name="Line 34"/>
            <p:cNvSpPr>
              <a:spLocks noChangeShapeType="1"/>
            </p:cNvSpPr>
            <p:nvPr/>
          </p:nvSpPr>
          <p:spPr bwMode="auto">
            <a:xfrm>
              <a:off x="1144" y="368"/>
              <a:ext cx="177" cy="0"/>
            </a:xfrm>
            <a:prstGeom prst="line">
              <a:avLst/>
            </a:prstGeom>
            <a:noFill/>
            <a:ln w="76200" cap="flat">
              <a:solidFill>
                <a:srgbClr val="3344AA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kern="0">
                <a:solidFill>
                  <a:sysClr val="windowText" lastClr="000000"/>
                </a:solidFill>
                <a:latin typeface="+mn-lt"/>
              </a:endParaRPr>
            </a:p>
          </p:txBody>
        </p:sp>
        <p:sp>
          <p:nvSpPr>
            <p:cNvPr id="49" name="Line 35"/>
            <p:cNvSpPr>
              <a:spLocks noChangeShapeType="1"/>
            </p:cNvSpPr>
            <p:nvPr/>
          </p:nvSpPr>
          <p:spPr bwMode="auto">
            <a:xfrm>
              <a:off x="881" y="337"/>
              <a:ext cx="175" cy="0"/>
            </a:xfrm>
            <a:prstGeom prst="line">
              <a:avLst/>
            </a:prstGeom>
            <a:noFill/>
            <a:ln w="76200" cap="flat">
              <a:solidFill>
                <a:srgbClr val="3344AA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kern="0">
                <a:solidFill>
                  <a:sysClr val="windowText" lastClr="000000"/>
                </a:solidFill>
                <a:latin typeface="+mn-lt"/>
              </a:endParaRPr>
            </a:p>
          </p:txBody>
        </p:sp>
        <p:sp>
          <p:nvSpPr>
            <p:cNvPr id="50" name="Line 36"/>
            <p:cNvSpPr>
              <a:spLocks noChangeShapeType="1"/>
            </p:cNvSpPr>
            <p:nvPr/>
          </p:nvSpPr>
          <p:spPr bwMode="auto">
            <a:xfrm>
              <a:off x="792" y="263"/>
              <a:ext cx="175" cy="0"/>
            </a:xfrm>
            <a:prstGeom prst="line">
              <a:avLst/>
            </a:prstGeom>
            <a:noFill/>
            <a:ln w="76200" cap="flat">
              <a:solidFill>
                <a:srgbClr val="3344AA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kern="0">
                <a:solidFill>
                  <a:sysClr val="windowText" lastClr="000000"/>
                </a:solidFill>
                <a:latin typeface="+mn-lt"/>
              </a:endParaRPr>
            </a:p>
          </p:txBody>
        </p:sp>
        <p:sp>
          <p:nvSpPr>
            <p:cNvPr id="51" name="Line 37"/>
            <p:cNvSpPr>
              <a:spLocks noChangeShapeType="1"/>
            </p:cNvSpPr>
            <p:nvPr/>
          </p:nvSpPr>
          <p:spPr bwMode="auto">
            <a:xfrm>
              <a:off x="240" y="726"/>
              <a:ext cx="175" cy="3"/>
            </a:xfrm>
            <a:prstGeom prst="line">
              <a:avLst/>
            </a:prstGeom>
            <a:noFill/>
            <a:ln w="76200" cap="flat">
              <a:solidFill>
                <a:srgbClr val="3344AA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kern="0">
                <a:solidFill>
                  <a:sysClr val="windowText" lastClr="000000"/>
                </a:solidFill>
                <a:latin typeface="+mn-lt"/>
              </a:endParaRPr>
            </a:p>
          </p:txBody>
        </p:sp>
        <p:sp>
          <p:nvSpPr>
            <p:cNvPr id="52" name="Line 38"/>
            <p:cNvSpPr>
              <a:spLocks noChangeShapeType="1"/>
            </p:cNvSpPr>
            <p:nvPr/>
          </p:nvSpPr>
          <p:spPr bwMode="auto">
            <a:xfrm>
              <a:off x="449" y="470"/>
              <a:ext cx="175" cy="3"/>
            </a:xfrm>
            <a:prstGeom prst="line">
              <a:avLst/>
            </a:prstGeom>
            <a:noFill/>
            <a:ln w="76200" cap="flat">
              <a:solidFill>
                <a:srgbClr val="3344AA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kern="0">
                <a:solidFill>
                  <a:sysClr val="windowText" lastClr="000000"/>
                </a:solidFill>
                <a:latin typeface="+mn-lt"/>
              </a:endParaRPr>
            </a:p>
          </p:txBody>
        </p:sp>
        <p:sp>
          <p:nvSpPr>
            <p:cNvPr id="53" name="Line 39"/>
            <p:cNvSpPr>
              <a:spLocks noChangeShapeType="1"/>
            </p:cNvSpPr>
            <p:nvPr/>
          </p:nvSpPr>
          <p:spPr bwMode="auto">
            <a:xfrm>
              <a:off x="200" y="621"/>
              <a:ext cx="175" cy="3"/>
            </a:xfrm>
            <a:prstGeom prst="line">
              <a:avLst/>
            </a:prstGeom>
            <a:noFill/>
            <a:ln w="76200" cap="flat">
              <a:solidFill>
                <a:srgbClr val="3344AA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kern="0">
                <a:solidFill>
                  <a:sysClr val="windowText" lastClr="000000"/>
                </a:solidFill>
                <a:latin typeface="+mn-lt"/>
              </a:endParaRPr>
            </a:p>
          </p:txBody>
        </p:sp>
        <p:sp>
          <p:nvSpPr>
            <p:cNvPr id="54" name="Line 40"/>
            <p:cNvSpPr>
              <a:spLocks noChangeShapeType="1"/>
            </p:cNvSpPr>
            <p:nvPr/>
          </p:nvSpPr>
          <p:spPr bwMode="auto">
            <a:xfrm>
              <a:off x="375" y="558"/>
              <a:ext cx="175" cy="3"/>
            </a:xfrm>
            <a:prstGeom prst="line">
              <a:avLst/>
            </a:prstGeom>
            <a:noFill/>
            <a:ln w="76200" cap="flat">
              <a:solidFill>
                <a:srgbClr val="3344AA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kern="0">
                <a:solidFill>
                  <a:sysClr val="windowText" lastClr="000000"/>
                </a:solidFill>
                <a:latin typeface="+mn-lt"/>
              </a:endParaRPr>
            </a:p>
          </p:txBody>
        </p:sp>
        <p:sp>
          <p:nvSpPr>
            <p:cNvPr id="55" name="Line 41"/>
            <p:cNvSpPr>
              <a:spLocks noChangeShapeType="1"/>
            </p:cNvSpPr>
            <p:nvPr/>
          </p:nvSpPr>
          <p:spPr bwMode="auto">
            <a:xfrm>
              <a:off x="649" y="870"/>
              <a:ext cx="175" cy="3"/>
            </a:xfrm>
            <a:prstGeom prst="line">
              <a:avLst/>
            </a:prstGeom>
            <a:noFill/>
            <a:ln w="76200" cap="flat">
              <a:solidFill>
                <a:srgbClr val="3344AA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kern="0">
                <a:solidFill>
                  <a:sysClr val="windowText" lastClr="000000"/>
                </a:solidFill>
                <a:latin typeface="+mn-lt"/>
              </a:endParaRPr>
            </a:p>
          </p:txBody>
        </p:sp>
        <p:sp>
          <p:nvSpPr>
            <p:cNvPr id="56" name="Line 42"/>
            <p:cNvSpPr>
              <a:spLocks noChangeShapeType="1"/>
            </p:cNvSpPr>
            <p:nvPr/>
          </p:nvSpPr>
          <p:spPr bwMode="auto">
            <a:xfrm>
              <a:off x="320" y="838"/>
              <a:ext cx="175" cy="3"/>
            </a:xfrm>
            <a:prstGeom prst="line">
              <a:avLst/>
            </a:prstGeom>
            <a:noFill/>
            <a:ln w="76200" cap="flat">
              <a:solidFill>
                <a:srgbClr val="3344AA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kern="0">
                <a:solidFill>
                  <a:sysClr val="windowText" lastClr="000000"/>
                </a:solidFill>
                <a:latin typeface="+mn-lt"/>
              </a:endParaRPr>
            </a:p>
          </p:txBody>
        </p:sp>
        <p:sp>
          <p:nvSpPr>
            <p:cNvPr id="57" name="Line 43"/>
            <p:cNvSpPr>
              <a:spLocks noChangeShapeType="1"/>
            </p:cNvSpPr>
            <p:nvPr/>
          </p:nvSpPr>
          <p:spPr bwMode="auto">
            <a:xfrm>
              <a:off x="720" y="478"/>
              <a:ext cx="175" cy="3"/>
            </a:xfrm>
            <a:prstGeom prst="line">
              <a:avLst/>
            </a:prstGeom>
            <a:noFill/>
            <a:ln w="76200" cap="flat">
              <a:solidFill>
                <a:srgbClr val="3344AA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kern="0">
                <a:solidFill>
                  <a:sysClr val="windowText" lastClr="000000"/>
                </a:solidFill>
                <a:latin typeface="+mn-lt"/>
              </a:endParaRPr>
            </a:p>
          </p:txBody>
        </p:sp>
        <p:sp>
          <p:nvSpPr>
            <p:cNvPr id="58" name="Line 44"/>
            <p:cNvSpPr>
              <a:spLocks noChangeShapeType="1"/>
            </p:cNvSpPr>
            <p:nvPr/>
          </p:nvSpPr>
          <p:spPr bwMode="auto">
            <a:xfrm>
              <a:off x="640" y="558"/>
              <a:ext cx="175" cy="3"/>
            </a:xfrm>
            <a:prstGeom prst="line">
              <a:avLst/>
            </a:prstGeom>
            <a:noFill/>
            <a:ln w="76200" cap="flat">
              <a:solidFill>
                <a:srgbClr val="3344AA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kern="0">
                <a:solidFill>
                  <a:sysClr val="windowText" lastClr="000000"/>
                </a:solidFill>
                <a:latin typeface="+mn-lt"/>
              </a:endParaRPr>
            </a:p>
          </p:txBody>
        </p:sp>
        <p:sp>
          <p:nvSpPr>
            <p:cNvPr id="59" name="Line 45"/>
            <p:cNvSpPr>
              <a:spLocks noChangeShapeType="1"/>
            </p:cNvSpPr>
            <p:nvPr/>
          </p:nvSpPr>
          <p:spPr bwMode="auto">
            <a:xfrm>
              <a:off x="735" y="718"/>
              <a:ext cx="175" cy="3"/>
            </a:xfrm>
            <a:prstGeom prst="line">
              <a:avLst/>
            </a:prstGeom>
            <a:noFill/>
            <a:ln w="76200" cap="flat">
              <a:solidFill>
                <a:srgbClr val="3344AA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kern="0">
                <a:solidFill>
                  <a:sysClr val="windowText" lastClr="000000"/>
                </a:solidFill>
                <a:latin typeface="+mn-lt"/>
              </a:endParaRPr>
            </a:p>
          </p:txBody>
        </p:sp>
        <p:sp>
          <p:nvSpPr>
            <p:cNvPr id="60" name="Line 46"/>
            <p:cNvSpPr>
              <a:spLocks noChangeShapeType="1"/>
            </p:cNvSpPr>
            <p:nvPr/>
          </p:nvSpPr>
          <p:spPr bwMode="auto">
            <a:xfrm>
              <a:off x="560" y="638"/>
              <a:ext cx="175" cy="3"/>
            </a:xfrm>
            <a:prstGeom prst="line">
              <a:avLst/>
            </a:prstGeom>
            <a:noFill/>
            <a:ln w="76200" cap="flat">
              <a:solidFill>
                <a:srgbClr val="3344AA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kern="0">
                <a:solidFill>
                  <a:sysClr val="windowText" lastClr="000000"/>
                </a:solidFill>
                <a:latin typeface="+mn-lt"/>
              </a:endParaRPr>
            </a:p>
          </p:txBody>
        </p:sp>
        <p:sp>
          <p:nvSpPr>
            <p:cNvPr id="61" name="Line 47"/>
            <p:cNvSpPr>
              <a:spLocks noChangeShapeType="1"/>
            </p:cNvSpPr>
            <p:nvPr/>
          </p:nvSpPr>
          <p:spPr bwMode="auto">
            <a:xfrm>
              <a:off x="560" y="781"/>
              <a:ext cx="175" cy="3"/>
            </a:xfrm>
            <a:prstGeom prst="line">
              <a:avLst/>
            </a:prstGeom>
            <a:noFill/>
            <a:ln w="76200" cap="flat">
              <a:solidFill>
                <a:srgbClr val="3344AA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kern="0">
                <a:solidFill>
                  <a:sysClr val="windowText" lastClr="000000"/>
                </a:solidFill>
                <a:latin typeface="+mn-lt"/>
              </a:endParaRPr>
            </a:p>
          </p:txBody>
        </p:sp>
        <p:sp>
          <p:nvSpPr>
            <p:cNvPr id="62" name="Line 48"/>
            <p:cNvSpPr>
              <a:spLocks noChangeShapeType="1"/>
            </p:cNvSpPr>
            <p:nvPr/>
          </p:nvSpPr>
          <p:spPr bwMode="auto">
            <a:xfrm>
              <a:off x="472" y="710"/>
              <a:ext cx="175" cy="3"/>
            </a:xfrm>
            <a:prstGeom prst="line">
              <a:avLst/>
            </a:prstGeom>
            <a:noFill/>
            <a:ln w="76200" cap="flat">
              <a:solidFill>
                <a:srgbClr val="3344AA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kern="0">
                <a:solidFill>
                  <a:sysClr val="windowText" lastClr="000000"/>
                </a:solidFill>
                <a:latin typeface="+mn-lt"/>
              </a:endParaRPr>
            </a:p>
          </p:txBody>
        </p:sp>
        <p:sp>
          <p:nvSpPr>
            <p:cNvPr id="63" name="Line 49"/>
            <p:cNvSpPr>
              <a:spLocks noChangeShapeType="1"/>
            </p:cNvSpPr>
            <p:nvPr/>
          </p:nvSpPr>
          <p:spPr bwMode="auto">
            <a:xfrm>
              <a:off x="1496" y="585"/>
              <a:ext cx="175" cy="2"/>
            </a:xfrm>
            <a:prstGeom prst="line">
              <a:avLst/>
            </a:prstGeom>
            <a:noFill/>
            <a:ln w="76200" cap="flat">
              <a:solidFill>
                <a:srgbClr val="3344AA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kern="0">
                <a:solidFill>
                  <a:sysClr val="windowText" lastClr="000000"/>
                </a:solidFill>
                <a:latin typeface="+mn-lt"/>
              </a:endParaRPr>
            </a:p>
          </p:txBody>
        </p:sp>
        <p:sp>
          <p:nvSpPr>
            <p:cNvPr id="64" name="Line 50"/>
            <p:cNvSpPr>
              <a:spLocks noChangeShapeType="1"/>
            </p:cNvSpPr>
            <p:nvPr/>
          </p:nvSpPr>
          <p:spPr bwMode="auto">
            <a:xfrm>
              <a:off x="961" y="880"/>
              <a:ext cx="175" cy="3"/>
            </a:xfrm>
            <a:prstGeom prst="line">
              <a:avLst/>
            </a:prstGeom>
            <a:noFill/>
            <a:ln w="76200" cap="flat">
              <a:solidFill>
                <a:srgbClr val="3344AA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kern="0">
                <a:solidFill>
                  <a:sysClr val="windowText" lastClr="000000"/>
                </a:solidFill>
                <a:latin typeface="+mn-lt"/>
              </a:endParaRPr>
            </a:p>
          </p:txBody>
        </p:sp>
        <p:sp>
          <p:nvSpPr>
            <p:cNvPr id="65" name="Line 51"/>
            <p:cNvSpPr>
              <a:spLocks noChangeShapeType="1"/>
            </p:cNvSpPr>
            <p:nvPr/>
          </p:nvSpPr>
          <p:spPr bwMode="auto">
            <a:xfrm>
              <a:off x="855" y="591"/>
              <a:ext cx="175" cy="3"/>
            </a:xfrm>
            <a:prstGeom prst="line">
              <a:avLst/>
            </a:prstGeom>
            <a:noFill/>
            <a:ln w="76200" cap="flat">
              <a:solidFill>
                <a:srgbClr val="3344AA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kern="0">
                <a:solidFill>
                  <a:sysClr val="windowText" lastClr="000000"/>
                </a:solidFill>
                <a:latin typeface="+mn-lt"/>
              </a:endParaRPr>
            </a:p>
          </p:txBody>
        </p:sp>
        <p:sp>
          <p:nvSpPr>
            <p:cNvPr id="66" name="Line 52"/>
            <p:cNvSpPr>
              <a:spLocks noChangeShapeType="1"/>
            </p:cNvSpPr>
            <p:nvPr/>
          </p:nvSpPr>
          <p:spPr bwMode="auto">
            <a:xfrm>
              <a:off x="961" y="511"/>
              <a:ext cx="175" cy="3"/>
            </a:xfrm>
            <a:prstGeom prst="line">
              <a:avLst/>
            </a:prstGeom>
            <a:noFill/>
            <a:ln w="76200" cap="flat">
              <a:solidFill>
                <a:srgbClr val="3344AA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kern="0">
                <a:solidFill>
                  <a:sysClr val="windowText" lastClr="000000"/>
                </a:solidFill>
                <a:latin typeface="+mn-lt"/>
              </a:endParaRPr>
            </a:p>
          </p:txBody>
        </p:sp>
        <p:sp>
          <p:nvSpPr>
            <p:cNvPr id="67" name="Line 53"/>
            <p:cNvSpPr>
              <a:spLocks noChangeShapeType="1"/>
            </p:cNvSpPr>
            <p:nvPr/>
          </p:nvSpPr>
          <p:spPr bwMode="auto">
            <a:xfrm>
              <a:off x="1176" y="816"/>
              <a:ext cx="175" cy="3"/>
            </a:xfrm>
            <a:prstGeom prst="line">
              <a:avLst/>
            </a:prstGeom>
            <a:noFill/>
            <a:ln w="76200" cap="flat">
              <a:solidFill>
                <a:srgbClr val="3344AA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kern="0">
                <a:solidFill>
                  <a:sysClr val="windowText" lastClr="000000"/>
                </a:solidFill>
                <a:latin typeface="+mn-lt"/>
              </a:endParaRPr>
            </a:p>
          </p:txBody>
        </p:sp>
        <p:sp>
          <p:nvSpPr>
            <p:cNvPr id="68" name="Line 54"/>
            <p:cNvSpPr>
              <a:spLocks noChangeShapeType="1"/>
            </p:cNvSpPr>
            <p:nvPr/>
          </p:nvSpPr>
          <p:spPr bwMode="auto">
            <a:xfrm>
              <a:off x="849" y="785"/>
              <a:ext cx="173" cy="2"/>
            </a:xfrm>
            <a:prstGeom prst="line">
              <a:avLst/>
            </a:prstGeom>
            <a:noFill/>
            <a:ln w="76200" cap="flat">
              <a:solidFill>
                <a:srgbClr val="3344AA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kern="0">
                <a:solidFill>
                  <a:sysClr val="windowText" lastClr="000000"/>
                </a:solidFill>
                <a:latin typeface="+mn-lt"/>
              </a:endParaRPr>
            </a:p>
          </p:txBody>
        </p:sp>
        <p:sp>
          <p:nvSpPr>
            <p:cNvPr id="69" name="Line 55"/>
            <p:cNvSpPr>
              <a:spLocks noChangeShapeType="1"/>
            </p:cNvSpPr>
            <p:nvPr/>
          </p:nvSpPr>
          <p:spPr bwMode="auto">
            <a:xfrm>
              <a:off x="1441" y="465"/>
              <a:ext cx="173" cy="2"/>
            </a:xfrm>
            <a:prstGeom prst="line">
              <a:avLst/>
            </a:prstGeom>
            <a:noFill/>
            <a:ln w="76200" cap="flat">
              <a:solidFill>
                <a:srgbClr val="3344AA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kern="0">
                <a:solidFill>
                  <a:sysClr val="windowText" lastClr="000000"/>
                </a:solidFill>
                <a:latin typeface="+mn-lt"/>
              </a:endParaRPr>
            </a:p>
          </p:txBody>
        </p:sp>
        <p:sp>
          <p:nvSpPr>
            <p:cNvPr id="70" name="Line 56"/>
            <p:cNvSpPr>
              <a:spLocks noChangeShapeType="1"/>
            </p:cNvSpPr>
            <p:nvPr/>
          </p:nvSpPr>
          <p:spPr bwMode="auto">
            <a:xfrm>
              <a:off x="1224" y="505"/>
              <a:ext cx="175" cy="2"/>
            </a:xfrm>
            <a:prstGeom prst="line">
              <a:avLst/>
            </a:prstGeom>
            <a:noFill/>
            <a:ln w="76200" cap="flat">
              <a:solidFill>
                <a:srgbClr val="3344AA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kern="0">
                <a:solidFill>
                  <a:sysClr val="windowText" lastClr="000000"/>
                </a:solidFill>
                <a:latin typeface="+mn-lt"/>
              </a:endParaRPr>
            </a:p>
          </p:txBody>
        </p:sp>
        <p:sp>
          <p:nvSpPr>
            <p:cNvPr id="71" name="Line 57"/>
            <p:cNvSpPr>
              <a:spLocks noChangeShapeType="1"/>
            </p:cNvSpPr>
            <p:nvPr/>
          </p:nvSpPr>
          <p:spPr bwMode="auto">
            <a:xfrm>
              <a:off x="1264" y="665"/>
              <a:ext cx="175" cy="2"/>
            </a:xfrm>
            <a:prstGeom prst="line">
              <a:avLst/>
            </a:prstGeom>
            <a:noFill/>
            <a:ln w="76200" cap="flat">
              <a:solidFill>
                <a:srgbClr val="3344AA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kern="0">
                <a:solidFill>
                  <a:sysClr val="windowText" lastClr="000000"/>
                </a:solidFill>
                <a:latin typeface="+mn-lt"/>
              </a:endParaRPr>
            </a:p>
          </p:txBody>
        </p:sp>
        <p:sp>
          <p:nvSpPr>
            <p:cNvPr id="72" name="Line 58"/>
            <p:cNvSpPr>
              <a:spLocks noChangeShapeType="1"/>
            </p:cNvSpPr>
            <p:nvPr/>
          </p:nvSpPr>
          <p:spPr bwMode="auto">
            <a:xfrm>
              <a:off x="1087" y="585"/>
              <a:ext cx="175" cy="2"/>
            </a:xfrm>
            <a:prstGeom prst="line">
              <a:avLst/>
            </a:prstGeom>
            <a:noFill/>
            <a:ln w="76200" cap="flat">
              <a:solidFill>
                <a:srgbClr val="3344AA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kern="0">
                <a:solidFill>
                  <a:sysClr val="windowText" lastClr="000000"/>
                </a:solidFill>
                <a:latin typeface="+mn-lt"/>
              </a:endParaRPr>
            </a:p>
          </p:txBody>
        </p:sp>
        <p:sp>
          <p:nvSpPr>
            <p:cNvPr id="73" name="Line 59"/>
            <p:cNvSpPr>
              <a:spLocks noChangeShapeType="1"/>
            </p:cNvSpPr>
            <p:nvPr/>
          </p:nvSpPr>
          <p:spPr bwMode="auto">
            <a:xfrm>
              <a:off x="1087" y="728"/>
              <a:ext cx="175" cy="3"/>
            </a:xfrm>
            <a:prstGeom prst="line">
              <a:avLst/>
            </a:prstGeom>
            <a:noFill/>
            <a:ln w="76200" cap="flat">
              <a:solidFill>
                <a:srgbClr val="3344AA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kern="0">
                <a:solidFill>
                  <a:sysClr val="windowText" lastClr="000000"/>
                </a:solidFill>
                <a:latin typeface="+mn-lt"/>
              </a:endParaRPr>
            </a:p>
          </p:txBody>
        </p:sp>
        <p:sp>
          <p:nvSpPr>
            <p:cNvPr id="74" name="Line 60"/>
            <p:cNvSpPr>
              <a:spLocks noChangeShapeType="1"/>
            </p:cNvSpPr>
            <p:nvPr/>
          </p:nvSpPr>
          <p:spPr bwMode="auto">
            <a:xfrm>
              <a:off x="1001" y="656"/>
              <a:ext cx="175" cy="3"/>
            </a:xfrm>
            <a:prstGeom prst="line">
              <a:avLst/>
            </a:prstGeom>
            <a:noFill/>
            <a:ln w="76200" cap="flat">
              <a:solidFill>
                <a:srgbClr val="3344AA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kern="0">
                <a:solidFill>
                  <a:sysClr val="windowText" lastClr="000000"/>
                </a:solidFill>
                <a:latin typeface="+mn-lt"/>
              </a:endParaRPr>
            </a:p>
          </p:txBody>
        </p:sp>
        <p:sp>
          <p:nvSpPr>
            <p:cNvPr id="75" name="Line 61"/>
            <p:cNvSpPr>
              <a:spLocks noChangeShapeType="1"/>
            </p:cNvSpPr>
            <p:nvPr/>
          </p:nvSpPr>
          <p:spPr bwMode="auto">
            <a:xfrm>
              <a:off x="183" y="480"/>
              <a:ext cx="175" cy="3"/>
            </a:xfrm>
            <a:prstGeom prst="line">
              <a:avLst/>
            </a:prstGeom>
            <a:noFill/>
            <a:ln w="76200" cap="flat">
              <a:solidFill>
                <a:srgbClr val="3344AA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kern="0">
                <a:solidFill>
                  <a:sysClr val="windowText" lastClr="000000"/>
                </a:solidFill>
                <a:latin typeface="+mn-lt"/>
              </a:endParaRPr>
            </a:p>
          </p:txBody>
        </p:sp>
      </p:grpSp>
      <p:sp>
        <p:nvSpPr>
          <p:cNvPr id="76" name="Rectangle 63"/>
          <p:cNvSpPr>
            <a:spLocks/>
          </p:cNvSpPr>
          <p:nvPr/>
        </p:nvSpPr>
        <p:spPr bwMode="auto">
          <a:xfrm>
            <a:off x="923926" y="1470025"/>
            <a:ext cx="579437" cy="350837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pPr>
              <a:lnSpc>
                <a:spcPct val="60000"/>
              </a:lnSpc>
              <a:defRPr/>
            </a:pPr>
            <a:r>
              <a:rPr lang="en-US" sz="2400">
                <a:solidFill>
                  <a:srgbClr val="666666"/>
                </a:solidFill>
                <a:latin typeface="+mn-lt"/>
                <a:ea typeface="Gill Sans" pitchFamily="-65" charset="0"/>
                <a:cs typeface="Gill Sans" pitchFamily="-65" charset="0"/>
              </a:rPr>
              <a:t>cells</a:t>
            </a:r>
          </a:p>
        </p:txBody>
      </p:sp>
      <p:sp>
        <p:nvSpPr>
          <p:cNvPr id="77" name="AutoShape 64"/>
          <p:cNvSpPr>
            <a:spLocks/>
          </p:cNvSpPr>
          <p:nvPr/>
        </p:nvSpPr>
        <p:spPr bwMode="auto">
          <a:xfrm>
            <a:off x="1708151" y="2128837"/>
            <a:ext cx="488950" cy="260350"/>
          </a:xfrm>
          <a:prstGeom prst="rightArrow">
            <a:avLst>
              <a:gd name="adj1" fmla="val 47444"/>
              <a:gd name="adj2" fmla="val 100985"/>
            </a:avLst>
          </a:prstGeom>
          <a:solidFill>
            <a:srgbClr val="3344AA">
              <a:alpha val="81960"/>
            </a:srgbClr>
          </a:solidFill>
          <a:ln w="25400" cap="flat">
            <a:solidFill>
              <a:srgbClr val="666666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100" kern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78" name="AutoShape 65"/>
          <p:cNvSpPr>
            <a:spLocks/>
          </p:cNvSpPr>
          <p:nvPr/>
        </p:nvSpPr>
        <p:spPr bwMode="auto">
          <a:xfrm>
            <a:off x="6265863" y="2128837"/>
            <a:ext cx="487363" cy="260350"/>
          </a:xfrm>
          <a:prstGeom prst="rightArrow">
            <a:avLst>
              <a:gd name="adj1" fmla="val 47444"/>
              <a:gd name="adj2" fmla="val 100985"/>
            </a:avLst>
          </a:prstGeom>
          <a:solidFill>
            <a:srgbClr val="3344AA">
              <a:alpha val="81960"/>
            </a:srgbClr>
          </a:solidFill>
          <a:ln w="25400" cap="flat">
            <a:solidFill>
              <a:srgbClr val="666666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>
              <a:defRPr/>
            </a:pPr>
            <a:endParaRPr lang="en-US" sz="1100" kern="0">
              <a:solidFill>
                <a:sysClr val="windowText" lastClr="000000"/>
              </a:solidFill>
            </a:endParaRPr>
          </a:p>
        </p:txBody>
      </p:sp>
      <p:pic>
        <p:nvPicPr>
          <p:cNvPr id="80" name="Picture 74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24338" y="1333500"/>
            <a:ext cx="2301875" cy="19573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81" name="Rectangle 75"/>
          <p:cNvSpPr>
            <a:spLocks/>
          </p:cNvSpPr>
          <p:nvPr/>
        </p:nvSpPr>
        <p:spPr bwMode="auto">
          <a:xfrm>
            <a:off x="4652284" y="1120775"/>
            <a:ext cx="1409322" cy="34925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pPr>
              <a:lnSpc>
                <a:spcPct val="60000"/>
              </a:lnSpc>
              <a:defRPr/>
            </a:pPr>
            <a:r>
              <a:rPr lang="en-US" sz="2400" dirty="0">
                <a:solidFill>
                  <a:srgbClr val="666666"/>
                </a:solidFill>
                <a:latin typeface="+mn-lt"/>
                <a:ea typeface="Gill Sans" pitchFamily="-65" charset="0"/>
                <a:cs typeface="Gill Sans" pitchFamily="-65" charset="0"/>
              </a:rPr>
              <a:t>sequencer</a:t>
            </a:r>
          </a:p>
        </p:txBody>
      </p:sp>
      <p:sp>
        <p:nvSpPr>
          <p:cNvPr id="82" name="AutoShape 76"/>
          <p:cNvSpPr>
            <a:spLocks/>
          </p:cNvSpPr>
          <p:nvPr/>
        </p:nvSpPr>
        <p:spPr bwMode="auto">
          <a:xfrm>
            <a:off x="3949701" y="2152650"/>
            <a:ext cx="487362" cy="258762"/>
          </a:xfrm>
          <a:prstGeom prst="rightArrow">
            <a:avLst>
              <a:gd name="adj1" fmla="val 47444"/>
              <a:gd name="adj2" fmla="val 100985"/>
            </a:avLst>
          </a:prstGeom>
          <a:solidFill>
            <a:srgbClr val="3344AA">
              <a:alpha val="81960"/>
            </a:srgbClr>
          </a:solidFill>
          <a:ln w="25400" cap="flat">
            <a:solidFill>
              <a:srgbClr val="666666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100" kern="0">
              <a:solidFill>
                <a:sysClr val="windowText" lastClr="000000"/>
              </a:solidFill>
              <a:latin typeface="+mn-lt"/>
            </a:endParaRPr>
          </a:p>
        </p:txBody>
      </p:sp>
      <p:pic>
        <p:nvPicPr>
          <p:cNvPr id="85" name="Picture 8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894" y="1817855"/>
            <a:ext cx="1164111" cy="824961"/>
          </a:xfrm>
          <a:prstGeom prst="rect">
            <a:avLst/>
          </a:prstGeom>
        </p:spPr>
      </p:pic>
      <p:sp>
        <p:nvSpPr>
          <p:cNvPr id="79" name="Rectangle 73"/>
          <p:cNvSpPr>
            <a:spLocks/>
          </p:cNvSpPr>
          <p:nvPr/>
        </p:nvSpPr>
        <p:spPr bwMode="auto">
          <a:xfrm>
            <a:off x="2666999" y="1980839"/>
            <a:ext cx="849445" cy="363537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>
              <a:lnSpc>
                <a:spcPct val="140000"/>
              </a:lnSpc>
              <a:defRPr/>
            </a:pPr>
            <a:r>
              <a:rPr lang="en-US" sz="2000" dirty="0">
                <a:solidFill>
                  <a:srgbClr val="FFFFFF"/>
                </a:solidFill>
                <a:latin typeface="+mn-lt"/>
                <a:ea typeface="Gill Sans" pitchFamily="-65" charset="0"/>
                <a:cs typeface="Gill Sans" pitchFamily="-65" charset="0"/>
              </a:rPr>
              <a:t>(c)DNA</a:t>
            </a:r>
          </a:p>
        </p:txBody>
      </p:sp>
      <p:sp>
        <p:nvSpPr>
          <p:cNvPr id="89" name="Freeform 46"/>
          <p:cNvSpPr>
            <a:spLocks/>
          </p:cNvSpPr>
          <p:nvPr/>
        </p:nvSpPr>
        <p:spPr bwMode="auto">
          <a:xfrm>
            <a:off x="3871912" y="5561012"/>
            <a:ext cx="1554163" cy="571500"/>
          </a:xfrm>
          <a:custGeom>
            <a:avLst/>
            <a:gdLst>
              <a:gd name="T0" fmla="*/ 0 w 21600"/>
              <a:gd name="T1" fmla="*/ 571500 h 18451"/>
              <a:gd name="T2" fmla="*/ 373575 w 21600"/>
              <a:gd name="T3" fmla="*/ 256650 h 18451"/>
              <a:gd name="T4" fmla="*/ 853926 w 21600"/>
              <a:gd name="T5" fmla="*/ 20536 h 18451"/>
              <a:gd name="T6" fmla="*/ 1554163 w 21600"/>
              <a:gd name="T7" fmla="*/ 571500 h 18451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18451"/>
              <a:gd name="T14" fmla="*/ 21600 w 21600"/>
              <a:gd name="T15" fmla="*/ 18451 h 1845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18451">
                <a:moveTo>
                  <a:pt x="0" y="18451"/>
                </a:moveTo>
                <a:cubicBezTo>
                  <a:pt x="0" y="18451"/>
                  <a:pt x="2225" y="5745"/>
                  <a:pt x="5192" y="8286"/>
                </a:cubicBezTo>
                <a:cubicBezTo>
                  <a:pt x="8159" y="10827"/>
                  <a:pt x="7418" y="-3149"/>
                  <a:pt x="11868" y="663"/>
                </a:cubicBezTo>
                <a:cubicBezTo>
                  <a:pt x="16319" y="4475"/>
                  <a:pt x="21600" y="18451"/>
                  <a:pt x="21600" y="18451"/>
                </a:cubicBezTo>
              </a:path>
            </a:pathLst>
          </a:custGeom>
          <a:solidFill>
            <a:schemeClr val="accent1"/>
          </a:solidFill>
          <a:ln w="25400" cap="flat">
            <a:solidFill>
              <a:srgbClr val="3344AA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90" name="Freeform 47"/>
          <p:cNvSpPr>
            <a:spLocks/>
          </p:cNvSpPr>
          <p:nvPr/>
        </p:nvSpPr>
        <p:spPr bwMode="auto">
          <a:xfrm>
            <a:off x="5889625" y="5703887"/>
            <a:ext cx="1081087" cy="420688"/>
          </a:xfrm>
          <a:custGeom>
            <a:avLst/>
            <a:gdLst>
              <a:gd name="T0" fmla="*/ 0 w 21600"/>
              <a:gd name="T1" fmla="*/ 420688 h 16987"/>
              <a:gd name="T2" fmla="*/ 182934 w 21600"/>
              <a:gd name="T3" fmla="*/ 214938 h 16987"/>
              <a:gd name="T4" fmla="*/ 498952 w 21600"/>
              <a:gd name="T5" fmla="*/ 50348 h 16987"/>
              <a:gd name="T6" fmla="*/ 781686 w 21600"/>
              <a:gd name="T7" fmla="*/ 91508 h 16987"/>
              <a:gd name="T8" fmla="*/ 1081087 w 21600"/>
              <a:gd name="T9" fmla="*/ 420688 h 1698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1600"/>
              <a:gd name="T16" fmla="*/ 0 h 16987"/>
              <a:gd name="T17" fmla="*/ 21600 w 21600"/>
              <a:gd name="T18" fmla="*/ 16987 h 1698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600" h="16987">
                <a:moveTo>
                  <a:pt x="0" y="16987"/>
                </a:moveTo>
                <a:cubicBezTo>
                  <a:pt x="0" y="16987"/>
                  <a:pt x="332" y="10341"/>
                  <a:pt x="3655" y="8679"/>
                </a:cubicBezTo>
                <a:cubicBezTo>
                  <a:pt x="6978" y="7018"/>
                  <a:pt x="7311" y="-4613"/>
                  <a:pt x="9969" y="2033"/>
                </a:cubicBezTo>
                <a:cubicBezTo>
                  <a:pt x="12628" y="8679"/>
                  <a:pt x="13625" y="3695"/>
                  <a:pt x="15618" y="3695"/>
                </a:cubicBezTo>
                <a:cubicBezTo>
                  <a:pt x="17612" y="3695"/>
                  <a:pt x="21600" y="16987"/>
                  <a:pt x="21600" y="16987"/>
                </a:cubicBezTo>
              </a:path>
            </a:pathLst>
          </a:custGeom>
          <a:solidFill>
            <a:schemeClr val="accent1"/>
          </a:solidFill>
          <a:ln w="25400" cap="flat">
            <a:solidFill>
              <a:srgbClr val="3344AA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91" name="Freeform 48"/>
          <p:cNvSpPr>
            <a:spLocks/>
          </p:cNvSpPr>
          <p:nvPr/>
        </p:nvSpPr>
        <p:spPr bwMode="auto">
          <a:xfrm>
            <a:off x="2058987" y="5332412"/>
            <a:ext cx="1349375" cy="800100"/>
          </a:xfrm>
          <a:custGeom>
            <a:avLst/>
            <a:gdLst>
              <a:gd name="T0" fmla="*/ 0 w 21600"/>
              <a:gd name="T1" fmla="*/ 800100 h 19791"/>
              <a:gd name="T2" fmla="*/ 162425 w 21600"/>
              <a:gd name="T3" fmla="*/ 177072 h 19791"/>
              <a:gd name="T4" fmla="*/ 413496 w 21600"/>
              <a:gd name="T5" fmla="*/ 21305 h 19791"/>
              <a:gd name="T6" fmla="*/ 661256 w 21600"/>
              <a:gd name="T7" fmla="*/ 103696 h 19791"/>
              <a:gd name="T8" fmla="*/ 1027649 w 21600"/>
              <a:gd name="T9" fmla="*/ 157263 h 19791"/>
              <a:gd name="T10" fmla="*/ 1349375 w 21600"/>
              <a:gd name="T11" fmla="*/ 800100 h 1979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1600"/>
              <a:gd name="T19" fmla="*/ 0 h 19791"/>
              <a:gd name="T20" fmla="*/ 21600 w 21600"/>
              <a:gd name="T21" fmla="*/ 19791 h 1979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19791">
                <a:moveTo>
                  <a:pt x="0" y="19791"/>
                </a:moveTo>
                <a:cubicBezTo>
                  <a:pt x="0" y="19791"/>
                  <a:pt x="1891" y="4380"/>
                  <a:pt x="2600" y="4380"/>
                </a:cubicBezTo>
                <a:cubicBezTo>
                  <a:pt x="3310" y="4380"/>
                  <a:pt x="4533" y="-1809"/>
                  <a:pt x="6619" y="527"/>
                </a:cubicBezTo>
                <a:cubicBezTo>
                  <a:pt x="8952" y="3139"/>
                  <a:pt x="7113" y="-1631"/>
                  <a:pt x="10585" y="2565"/>
                </a:cubicBezTo>
                <a:cubicBezTo>
                  <a:pt x="13875" y="6540"/>
                  <a:pt x="15505" y="3890"/>
                  <a:pt x="16450" y="3890"/>
                </a:cubicBezTo>
                <a:cubicBezTo>
                  <a:pt x="17396" y="3890"/>
                  <a:pt x="21600" y="19791"/>
                  <a:pt x="21600" y="19791"/>
                </a:cubicBezTo>
              </a:path>
            </a:pathLst>
          </a:custGeom>
          <a:solidFill>
            <a:schemeClr val="accent1"/>
          </a:solidFill>
          <a:ln w="25400" cap="flat">
            <a:solidFill>
              <a:srgbClr val="3344AA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92" name="Rectangle 52"/>
          <p:cNvSpPr>
            <a:spLocks/>
          </p:cNvSpPr>
          <p:nvPr/>
        </p:nvSpPr>
        <p:spPr bwMode="auto">
          <a:xfrm>
            <a:off x="1898650" y="6151562"/>
            <a:ext cx="5214937" cy="142875"/>
          </a:xfrm>
          <a:prstGeom prst="rect">
            <a:avLst/>
          </a:prstGeom>
          <a:solidFill>
            <a:srgbClr val="0000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en-US" sz="3000">
              <a:solidFill>
                <a:srgbClr val="000000"/>
              </a:solidFill>
              <a:sym typeface="Gill Sans" pitchFamily="-65" charset="0"/>
            </a:endParaRPr>
          </a:p>
        </p:txBody>
      </p:sp>
      <p:sp>
        <p:nvSpPr>
          <p:cNvPr id="93" name="Rectangle 53"/>
          <p:cNvSpPr>
            <a:spLocks/>
          </p:cNvSpPr>
          <p:nvPr/>
        </p:nvSpPr>
        <p:spPr bwMode="auto">
          <a:xfrm>
            <a:off x="1371600" y="6240462"/>
            <a:ext cx="1036637" cy="3127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eaLnBrk="1" hangingPunct="1">
              <a:lnSpc>
                <a:spcPct val="90000"/>
              </a:lnSpc>
            </a:pPr>
            <a:r>
              <a:rPr lang="en-US" sz="2100">
                <a:solidFill>
                  <a:srgbClr val="000000"/>
                </a:solidFill>
                <a:ea typeface="Gill Sans" pitchFamily="-65" charset="0"/>
                <a:cs typeface="Gill Sans" pitchFamily="-65" charset="0"/>
                <a:sym typeface="Gill Sans" pitchFamily="-65" charset="0"/>
              </a:rPr>
              <a:t>genome</a:t>
            </a:r>
          </a:p>
        </p:txBody>
      </p:sp>
      <p:sp>
        <p:nvSpPr>
          <p:cNvPr id="94" name="Rectangle 3"/>
          <p:cNvSpPr>
            <a:spLocks/>
          </p:cNvSpPr>
          <p:nvPr/>
        </p:nvSpPr>
        <p:spPr bwMode="auto">
          <a:xfrm>
            <a:off x="6550025" y="4926012"/>
            <a:ext cx="1036638" cy="5984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eaLnBrk="1" hangingPunct="1">
              <a:lnSpc>
                <a:spcPct val="90000"/>
              </a:lnSpc>
            </a:pPr>
            <a:r>
              <a:rPr lang="en-US" sz="2100">
                <a:solidFill>
                  <a:srgbClr val="3344AA"/>
                </a:solidFill>
                <a:ea typeface="Gill Sans" pitchFamily="-65" charset="0"/>
                <a:cs typeface="Gill Sans" pitchFamily="-65" charset="0"/>
                <a:sym typeface="Gill Sans" pitchFamily="-65" charset="0"/>
              </a:rPr>
              <a:t>read coverage</a:t>
            </a:r>
          </a:p>
        </p:txBody>
      </p:sp>
      <p:grpSp>
        <p:nvGrpSpPr>
          <p:cNvPr id="97" name="Group 96"/>
          <p:cNvGrpSpPr/>
          <p:nvPr/>
        </p:nvGrpSpPr>
        <p:grpSpPr>
          <a:xfrm>
            <a:off x="3048000" y="3657600"/>
            <a:ext cx="2971800" cy="1143000"/>
            <a:chOff x="3048000" y="3657600"/>
            <a:chExt cx="2971800" cy="1143000"/>
          </a:xfrm>
        </p:grpSpPr>
        <p:sp>
          <p:nvSpPr>
            <p:cNvPr id="95" name="Rectangle 94"/>
            <p:cNvSpPr/>
            <p:nvPr/>
          </p:nvSpPr>
          <p:spPr>
            <a:xfrm>
              <a:off x="3048000" y="3657600"/>
              <a:ext cx="2971800" cy="11430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3962400" y="4038600"/>
              <a:ext cx="11498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FFFF"/>
                  </a:solidFill>
                </a:rPr>
                <a:t>Alignment</a:t>
              </a:r>
            </a:p>
          </p:txBody>
        </p:sp>
      </p:grpSp>
      <p:sp>
        <p:nvSpPr>
          <p:cNvPr id="100" name="Bent-Up Arrow 99"/>
          <p:cNvSpPr/>
          <p:nvPr/>
        </p:nvSpPr>
        <p:spPr>
          <a:xfrm rot="16200000" flipH="1">
            <a:off x="6637020" y="3284220"/>
            <a:ext cx="1295400" cy="822960"/>
          </a:xfrm>
          <a:prstGeom prst="bentUpArrow">
            <a:avLst/>
          </a:prstGeom>
          <a:solidFill>
            <a:srgbClr val="3344AA">
              <a:alpha val="82000"/>
            </a:srgbClr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Measuring gene expression by sequencing</a:t>
            </a:r>
          </a:p>
        </p:txBody>
      </p:sp>
    </p:spTree>
    <p:extLst>
      <p:ext uri="{BB962C8B-B14F-4D97-AF65-F5344CB8AC3E}">
        <p14:creationId xmlns:p14="http://schemas.microsoft.com/office/powerpoint/2010/main" val="475252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 animBg="1"/>
      <p:bldP spid="90" grpId="0" animBg="1"/>
      <p:bldP spid="91" grpId="0" animBg="1"/>
      <p:bldP spid="92" grpId="0" animBg="1"/>
      <p:bldP spid="93" grpId="0"/>
      <p:bldP spid="94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And (RNA) sequence data looks like this</a:t>
            </a:r>
          </a:p>
        </p:txBody>
      </p:sp>
      <p:pic>
        <p:nvPicPr>
          <p:cNvPr id="3" name="Picture 2" descr="il6.close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9144000" cy="4568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4885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… or like this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t="50383"/>
          <a:stretch/>
        </p:blipFill>
        <p:spPr>
          <a:xfrm>
            <a:off x="1335995" y="1979666"/>
            <a:ext cx="6985000" cy="2898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9485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Many ways to get there – Library Preparation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 fontScale="85000" lnSpcReduction="20000"/>
          </a:bodyPr>
          <a:lstStyle>
            <a:defPPr>
              <a:defRPr lang="de-DE"/>
            </a:defPPr>
            <a:lvl1pPr algn="ctr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sz="1400" b="1" kern="1200">
                <a:solidFill>
                  <a:srgbClr val="FFFFFF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9pPr>
          </a:lstStyle>
          <a:p>
            <a:pPr>
              <a:defRPr/>
            </a:pPr>
            <a:fld id="{E3EB7362-AC99-574E-9104-9ED477E93950}" type="slidenum">
              <a:rPr lang="de-DE" smtClean="0"/>
              <a:pPr>
                <a:defRPr/>
              </a:pPr>
              <a:t>9</a:t>
            </a:fld>
            <a:endParaRPr lang="de-DE"/>
          </a:p>
        </p:txBody>
      </p:sp>
      <p:pic>
        <p:nvPicPr>
          <p:cNvPr id="9" name="Picture 7"/>
          <p:cNvPicPr>
            <a:picLocks noChangeAspect="1"/>
          </p:cNvPicPr>
          <p:nvPr/>
        </p:nvPicPr>
        <p:blipFill>
          <a:blip r:embed="rId2"/>
          <a:srcRect r="52792"/>
          <a:stretch>
            <a:fillRect/>
          </a:stretch>
        </p:blipFill>
        <p:spPr bwMode="auto">
          <a:xfrm>
            <a:off x="4800600" y="1732557"/>
            <a:ext cx="3627437" cy="34577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53200" y="5542557"/>
            <a:ext cx="1843087" cy="7667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12" name="Group 11"/>
          <p:cNvGrpSpPr/>
          <p:nvPr/>
        </p:nvGrpSpPr>
        <p:grpSpPr>
          <a:xfrm>
            <a:off x="1231180" y="1896939"/>
            <a:ext cx="902420" cy="902418"/>
            <a:chOff x="545380" y="1371600"/>
            <a:chExt cx="902420" cy="902418"/>
          </a:xfrm>
        </p:grpSpPr>
        <p:sp>
          <p:nvSpPr>
            <p:cNvPr id="13" name="Oval 12"/>
            <p:cNvSpPr/>
            <p:nvPr/>
          </p:nvSpPr>
          <p:spPr bwMode="auto">
            <a:xfrm>
              <a:off x="838200" y="16764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Geneva" pitchFamily="-65" charset="0"/>
                <a:cs typeface="Geneva" pitchFamily="-65" charset="0"/>
              </a:endParaRPr>
            </a:p>
          </p:txBody>
        </p:sp>
        <p:sp>
          <p:nvSpPr>
            <p:cNvPr id="14" name="Oval 13"/>
            <p:cNvSpPr/>
            <p:nvPr/>
          </p:nvSpPr>
          <p:spPr bwMode="auto">
            <a:xfrm>
              <a:off x="1054820" y="14478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Geneva" pitchFamily="-65" charset="0"/>
                <a:cs typeface="Geneva" pitchFamily="-65" charset="0"/>
              </a:endParaRPr>
            </a:p>
          </p:txBody>
        </p:sp>
        <p:sp>
          <p:nvSpPr>
            <p:cNvPr id="15" name="Oval 14"/>
            <p:cNvSpPr/>
            <p:nvPr/>
          </p:nvSpPr>
          <p:spPr bwMode="auto">
            <a:xfrm>
              <a:off x="1143000" y="1752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Geneva" pitchFamily="-65" charset="0"/>
                <a:cs typeface="Geneva" pitchFamily="-65" charset="0"/>
              </a:endParaRPr>
            </a:p>
          </p:txBody>
        </p:sp>
        <p:sp>
          <p:nvSpPr>
            <p:cNvPr id="16" name="Oval 15"/>
            <p:cNvSpPr/>
            <p:nvPr/>
          </p:nvSpPr>
          <p:spPr bwMode="auto">
            <a:xfrm>
              <a:off x="762000" y="1371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Geneva" pitchFamily="-65" charset="0"/>
                <a:cs typeface="Geneva" pitchFamily="-65" charset="0"/>
              </a:endParaRPr>
            </a:p>
          </p:txBody>
        </p:sp>
        <p:sp>
          <p:nvSpPr>
            <p:cNvPr id="17" name="Oval 16"/>
            <p:cNvSpPr/>
            <p:nvPr/>
          </p:nvSpPr>
          <p:spPr bwMode="auto">
            <a:xfrm>
              <a:off x="621580" y="19050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Geneva" pitchFamily="-65" charset="0"/>
                <a:cs typeface="Geneva" pitchFamily="-65" charset="0"/>
              </a:endParaRPr>
            </a:p>
          </p:txBody>
        </p:sp>
        <p:sp>
          <p:nvSpPr>
            <p:cNvPr id="18" name="Oval 17"/>
            <p:cNvSpPr/>
            <p:nvPr/>
          </p:nvSpPr>
          <p:spPr bwMode="auto">
            <a:xfrm>
              <a:off x="545380" y="16002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Geneva" pitchFamily="-65" charset="0"/>
                <a:cs typeface="Geneva" pitchFamily="-65" charset="0"/>
              </a:endParaRPr>
            </a:p>
          </p:txBody>
        </p:sp>
        <p:sp>
          <p:nvSpPr>
            <p:cNvPr id="19" name="Oval 18"/>
            <p:cNvSpPr/>
            <p:nvPr/>
          </p:nvSpPr>
          <p:spPr bwMode="auto">
            <a:xfrm>
              <a:off x="930700" y="1969218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Geneva" pitchFamily="-65" charset="0"/>
                <a:cs typeface="Geneva" pitchFamily="-65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850180" y="2658939"/>
            <a:ext cx="902420" cy="902418"/>
            <a:chOff x="545380" y="1371600"/>
            <a:chExt cx="902420" cy="902418"/>
          </a:xfrm>
        </p:grpSpPr>
        <p:sp>
          <p:nvSpPr>
            <p:cNvPr id="21" name="Oval 20"/>
            <p:cNvSpPr/>
            <p:nvPr/>
          </p:nvSpPr>
          <p:spPr bwMode="auto">
            <a:xfrm>
              <a:off x="838200" y="16764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Geneva" pitchFamily="-65" charset="0"/>
                <a:cs typeface="Geneva" pitchFamily="-65" charset="0"/>
              </a:endParaRPr>
            </a:p>
          </p:txBody>
        </p:sp>
        <p:sp>
          <p:nvSpPr>
            <p:cNvPr id="22" name="Oval 21"/>
            <p:cNvSpPr/>
            <p:nvPr/>
          </p:nvSpPr>
          <p:spPr bwMode="auto">
            <a:xfrm>
              <a:off x="1054820" y="14478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Geneva" pitchFamily="-65" charset="0"/>
                <a:cs typeface="Geneva" pitchFamily="-65" charset="0"/>
              </a:endParaRPr>
            </a:p>
          </p:txBody>
        </p:sp>
        <p:sp>
          <p:nvSpPr>
            <p:cNvPr id="23" name="Oval 22"/>
            <p:cNvSpPr/>
            <p:nvPr/>
          </p:nvSpPr>
          <p:spPr bwMode="auto">
            <a:xfrm>
              <a:off x="1143000" y="1752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Geneva" pitchFamily="-65" charset="0"/>
                <a:cs typeface="Geneva" pitchFamily="-65" charset="0"/>
              </a:endParaRPr>
            </a:p>
          </p:txBody>
        </p:sp>
        <p:sp>
          <p:nvSpPr>
            <p:cNvPr id="24" name="Oval 23"/>
            <p:cNvSpPr/>
            <p:nvPr/>
          </p:nvSpPr>
          <p:spPr bwMode="auto">
            <a:xfrm>
              <a:off x="762000" y="1371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Geneva" pitchFamily="-65" charset="0"/>
                <a:cs typeface="Geneva" pitchFamily="-65" charset="0"/>
              </a:endParaRPr>
            </a:p>
          </p:txBody>
        </p:sp>
        <p:sp>
          <p:nvSpPr>
            <p:cNvPr id="25" name="Oval 24"/>
            <p:cNvSpPr/>
            <p:nvPr/>
          </p:nvSpPr>
          <p:spPr bwMode="auto">
            <a:xfrm>
              <a:off x="621580" y="19050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Geneva" pitchFamily="-65" charset="0"/>
                <a:cs typeface="Geneva" pitchFamily="-65" charset="0"/>
              </a:endParaRPr>
            </a:p>
          </p:txBody>
        </p:sp>
        <p:sp>
          <p:nvSpPr>
            <p:cNvPr id="26" name="Oval 25"/>
            <p:cNvSpPr/>
            <p:nvPr/>
          </p:nvSpPr>
          <p:spPr bwMode="auto">
            <a:xfrm>
              <a:off x="545380" y="16002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Geneva" pitchFamily="-65" charset="0"/>
                <a:cs typeface="Geneva" pitchFamily="-65" charset="0"/>
              </a:endParaRPr>
            </a:p>
          </p:txBody>
        </p:sp>
        <p:sp>
          <p:nvSpPr>
            <p:cNvPr id="27" name="Oval 26"/>
            <p:cNvSpPr/>
            <p:nvPr/>
          </p:nvSpPr>
          <p:spPr bwMode="auto">
            <a:xfrm>
              <a:off x="930700" y="1969218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Geneva" pitchFamily="-65" charset="0"/>
                <a:cs typeface="Geneva" pitchFamily="-65" charset="0"/>
              </a:endParaRPr>
            </a:p>
          </p:txBody>
        </p:sp>
      </p:grpSp>
      <p:sp>
        <p:nvSpPr>
          <p:cNvPr id="28" name="Freeform 27"/>
          <p:cNvSpPr/>
          <p:nvPr/>
        </p:nvSpPr>
        <p:spPr bwMode="auto">
          <a:xfrm>
            <a:off x="1923341" y="2896277"/>
            <a:ext cx="2724859" cy="1323310"/>
          </a:xfrm>
          <a:custGeom>
            <a:avLst/>
            <a:gdLst>
              <a:gd name="connsiteX0" fmla="*/ 0 w 2724859"/>
              <a:gd name="connsiteY0" fmla="*/ 0 h 1323310"/>
              <a:gd name="connsiteX1" fmla="*/ 739781 w 2724859"/>
              <a:gd name="connsiteY1" fmla="*/ 1245227 h 1323310"/>
              <a:gd name="connsiteX2" fmla="*/ 2724859 w 2724859"/>
              <a:gd name="connsiteY2" fmla="*/ 468501 h 1323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24859" h="1323310">
                <a:moveTo>
                  <a:pt x="0" y="0"/>
                </a:moveTo>
                <a:cubicBezTo>
                  <a:pt x="142819" y="583572"/>
                  <a:pt x="285638" y="1167144"/>
                  <a:pt x="739781" y="1245227"/>
                </a:cubicBezTo>
                <a:cubicBezTo>
                  <a:pt x="1193924" y="1323310"/>
                  <a:pt x="1999463" y="715081"/>
                  <a:pt x="2724859" y="468501"/>
                </a:cubicBezTo>
              </a:path>
            </a:pathLst>
          </a:custGeom>
          <a:noFill/>
          <a:ln w="31750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stealth" w="lg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Geneva" pitchFamily="-65" charset="0"/>
              <a:cs typeface="Geneva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5208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Library Preparation – removing unwanted species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sz="quarter" idx="2"/>
          </p:nvPr>
        </p:nvSpPr>
        <p:spPr>
          <a:xfrm>
            <a:off x="457200" y="2196554"/>
            <a:ext cx="4040188" cy="3951288"/>
          </a:xfrm>
        </p:spPr>
        <p:txBody>
          <a:bodyPr>
            <a:normAutofit lnSpcReduction="10000"/>
          </a:bodyPr>
          <a:lstStyle/>
          <a:p>
            <a:pPr algn="just"/>
            <a:endParaRPr lang="en-US" sz="2000" dirty="0">
              <a:solidFill>
                <a:srgbClr val="000000"/>
              </a:solidFill>
              <a:ea typeface="Geneva" charset="0"/>
            </a:endParaRPr>
          </a:p>
          <a:p>
            <a:pPr algn="just"/>
            <a:endParaRPr lang="en-US" sz="2000" dirty="0">
              <a:solidFill>
                <a:srgbClr val="000000"/>
              </a:solidFill>
              <a:ea typeface="Geneva" charset="0"/>
            </a:endParaRPr>
          </a:p>
          <a:p>
            <a:pPr algn="just"/>
            <a:endParaRPr lang="en-US" sz="2000" dirty="0">
              <a:solidFill>
                <a:srgbClr val="000000"/>
              </a:solidFill>
              <a:ea typeface="Geneva" charset="0"/>
            </a:endParaRPr>
          </a:p>
          <a:p>
            <a:pPr marL="0" indent="0" algn="just">
              <a:buNone/>
            </a:pPr>
            <a:endParaRPr lang="en-US" sz="2000" dirty="0">
              <a:solidFill>
                <a:srgbClr val="000000"/>
              </a:solidFill>
              <a:ea typeface="Geneva" charset="0"/>
            </a:endParaRPr>
          </a:p>
          <a:p>
            <a:pPr marL="0" indent="0" algn="just">
              <a:buNone/>
            </a:pPr>
            <a:endParaRPr lang="en-US" sz="2000" dirty="0">
              <a:solidFill>
                <a:srgbClr val="000000"/>
              </a:solidFill>
              <a:ea typeface="Geneva" charset="0"/>
            </a:endParaRPr>
          </a:p>
          <a:p>
            <a:pPr algn="just"/>
            <a:r>
              <a:rPr lang="en-US" sz="2000" dirty="0" err="1">
                <a:solidFill>
                  <a:srgbClr val="000000"/>
                </a:solidFill>
                <a:latin typeface="+mn-lt"/>
                <a:ea typeface="Geneva" charset="0"/>
              </a:rPr>
              <a:t>poly(A</a:t>
            </a:r>
            <a:r>
              <a:rPr lang="en-US" sz="2000" dirty="0">
                <a:solidFill>
                  <a:srgbClr val="000000"/>
                </a:solidFill>
                <a:latin typeface="+mn-lt"/>
                <a:ea typeface="Geneva" charset="0"/>
              </a:rPr>
              <a:t>+)-transcripts:</a:t>
            </a:r>
          </a:p>
          <a:p>
            <a:pPr lvl="1" algn="just"/>
            <a:r>
              <a:rPr lang="en-US" sz="2400" dirty="0">
                <a:solidFill>
                  <a:srgbClr val="000000"/>
                </a:solidFill>
                <a:latin typeface="+mn-lt"/>
                <a:ea typeface="Geneva" charset="0"/>
              </a:rPr>
              <a:t>mRNAs</a:t>
            </a:r>
          </a:p>
          <a:p>
            <a:pPr lvl="1" algn="just"/>
            <a:r>
              <a:rPr lang="en-US" sz="2000" dirty="0">
                <a:solidFill>
                  <a:srgbClr val="000000"/>
                </a:solidFill>
                <a:latin typeface="+mn-lt"/>
                <a:ea typeface="Geneva" charset="0"/>
              </a:rPr>
              <a:t>immature microRNAs</a:t>
            </a:r>
          </a:p>
          <a:p>
            <a:pPr lvl="1" algn="just"/>
            <a:r>
              <a:rPr lang="en-US" sz="2000" dirty="0" err="1">
                <a:solidFill>
                  <a:srgbClr val="000000"/>
                </a:solidFill>
                <a:latin typeface="+mn-lt"/>
                <a:ea typeface="Geneva" charset="0"/>
              </a:rPr>
              <a:t>snoRNAs</a:t>
            </a:r>
            <a:endParaRPr lang="en-US" sz="2000" dirty="0">
              <a:solidFill>
                <a:srgbClr val="000000"/>
              </a:solidFill>
              <a:latin typeface="+mn-lt"/>
              <a:ea typeface="Geneva" charset="0"/>
            </a:endParaRPr>
          </a:p>
          <a:p>
            <a:pPr lvl="1" algn="just"/>
            <a:endParaRPr lang="en-US" sz="2000" dirty="0">
              <a:solidFill>
                <a:srgbClr val="000000"/>
              </a:solidFill>
              <a:ea typeface="Geneva" charset="0"/>
            </a:endParaRPr>
          </a:p>
          <a:p>
            <a:pPr>
              <a:buNone/>
            </a:pPr>
            <a:endParaRPr lang="en-US" sz="2800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5025" y="2196554"/>
            <a:ext cx="4041775" cy="3951288"/>
          </a:xfrm>
        </p:spPr>
        <p:txBody>
          <a:bodyPr>
            <a:normAutofit fontScale="92500" lnSpcReduction="20000"/>
          </a:bodyPr>
          <a:lstStyle/>
          <a:p>
            <a:pPr algn="just"/>
            <a:endParaRPr lang="en-US" sz="2200" dirty="0">
              <a:solidFill>
                <a:srgbClr val="000000"/>
              </a:solidFill>
              <a:ea typeface="Geneva" charset="0"/>
            </a:endParaRPr>
          </a:p>
          <a:p>
            <a:pPr algn="just"/>
            <a:endParaRPr lang="en-US" sz="2200" dirty="0">
              <a:solidFill>
                <a:srgbClr val="000000"/>
              </a:solidFill>
              <a:ea typeface="Geneva" charset="0"/>
            </a:endParaRPr>
          </a:p>
          <a:p>
            <a:pPr algn="just"/>
            <a:endParaRPr lang="en-US" sz="2200" dirty="0">
              <a:solidFill>
                <a:srgbClr val="000000"/>
              </a:solidFill>
              <a:ea typeface="Geneva" charset="0"/>
            </a:endParaRPr>
          </a:p>
          <a:p>
            <a:pPr algn="just"/>
            <a:endParaRPr lang="en-US" sz="2200" dirty="0">
              <a:solidFill>
                <a:srgbClr val="000000"/>
              </a:solidFill>
              <a:ea typeface="Geneva" charset="0"/>
            </a:endParaRPr>
          </a:p>
          <a:p>
            <a:pPr algn="just"/>
            <a:endParaRPr lang="en-US" sz="2200" dirty="0">
              <a:solidFill>
                <a:srgbClr val="000000"/>
              </a:solidFill>
              <a:ea typeface="Geneva" charset="0"/>
            </a:endParaRPr>
          </a:p>
          <a:p>
            <a:pPr algn="just"/>
            <a:r>
              <a:rPr lang="en-US" sz="2200" dirty="0">
                <a:solidFill>
                  <a:srgbClr val="000000"/>
                </a:solidFill>
                <a:latin typeface="+mn-lt"/>
                <a:ea typeface="Geneva" charset="0"/>
              </a:rPr>
              <a:t>non poly(A+)-transcripts:</a:t>
            </a:r>
          </a:p>
          <a:p>
            <a:pPr lvl="1" algn="just"/>
            <a:r>
              <a:rPr lang="en-US" sz="2200" dirty="0">
                <a:solidFill>
                  <a:srgbClr val="000000"/>
                </a:solidFill>
                <a:latin typeface="+mn-lt"/>
                <a:ea typeface="Geneva" charset="0"/>
              </a:rPr>
              <a:t>mRNAs</a:t>
            </a:r>
          </a:p>
          <a:p>
            <a:pPr lvl="1" algn="just"/>
            <a:r>
              <a:rPr lang="en-US" sz="2200" dirty="0">
                <a:solidFill>
                  <a:srgbClr val="000000"/>
                </a:solidFill>
                <a:latin typeface="+mn-lt"/>
                <a:ea typeface="Geneva" charset="0"/>
              </a:rPr>
              <a:t>histone mRNAs </a:t>
            </a:r>
          </a:p>
          <a:p>
            <a:pPr lvl="1" algn="just"/>
            <a:r>
              <a:rPr lang="en-US" sz="2200" dirty="0" err="1">
                <a:solidFill>
                  <a:srgbClr val="000000"/>
                </a:solidFill>
                <a:latin typeface="+mn-lt"/>
                <a:ea typeface="Geneva" charset="0"/>
              </a:rPr>
              <a:t>tRNAs</a:t>
            </a:r>
            <a:endParaRPr lang="en-US" sz="2200" dirty="0">
              <a:solidFill>
                <a:srgbClr val="000000"/>
              </a:solidFill>
              <a:latin typeface="+mn-lt"/>
              <a:ea typeface="Geneva" charset="0"/>
            </a:endParaRPr>
          </a:p>
          <a:p>
            <a:pPr lvl="1" algn="just"/>
            <a:r>
              <a:rPr lang="en-US" sz="2200" dirty="0">
                <a:solidFill>
                  <a:srgbClr val="000000"/>
                </a:solidFill>
                <a:latin typeface="+mn-lt"/>
                <a:ea typeface="Geneva" charset="0"/>
              </a:rPr>
              <a:t>other small RNAs</a:t>
            </a:r>
          </a:p>
        </p:txBody>
      </p:sp>
      <p:sp>
        <p:nvSpPr>
          <p:cNvPr id="20486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0" y="1272222"/>
            <a:ext cx="533400" cy="244476"/>
          </a:xfrm>
          <a:prstGeom prst="rect">
            <a:avLst/>
          </a:prstGeom>
          <a:noFill/>
        </p:spPr>
        <p:txBody>
          <a:bodyPr vert="horz" rtlCol="0" anchor="ctr" anchorCtr="0">
            <a:normAutofit fontScale="85000" lnSpcReduction="20000"/>
          </a:bodyPr>
          <a:lstStyle>
            <a:defPPr>
              <a:defRPr lang="de-DE"/>
            </a:defPPr>
            <a:lvl1pPr algn="ctr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sz="1400" b="1" kern="1200">
                <a:solidFill>
                  <a:srgbClr val="FFFFFF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9pPr>
          </a:lstStyle>
          <a:p>
            <a:pPr>
              <a:defRPr/>
            </a:pPr>
            <a:fld id="{052EE2B6-7679-8A44-8E9A-6D5FD3E22633}" type="slidenum">
              <a:rPr lang="de-DE" smtClean="0"/>
              <a:pPr>
                <a:defRPr/>
              </a:pPr>
              <a:t>10</a:t>
            </a:fld>
            <a:endParaRPr lang="de-DE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"/>
          </p:nvPr>
        </p:nvSpPr>
        <p:spPr>
          <a:xfrm>
            <a:off x="457200" y="1556792"/>
            <a:ext cx="4040188" cy="639762"/>
          </a:xfrm>
        </p:spPr>
        <p:txBody>
          <a:bodyPr>
            <a:normAutofit/>
          </a:bodyPr>
          <a:lstStyle/>
          <a:p>
            <a:pPr algn="ctr"/>
            <a:r>
              <a:rPr lang="en-US" sz="2800" dirty="0" err="1">
                <a:solidFill>
                  <a:schemeClr val="tx1"/>
                </a:solidFill>
                <a:latin typeface="+mn-lt"/>
              </a:rPr>
              <a:t>polyA</a:t>
            </a:r>
            <a:r>
              <a:rPr lang="en-US" sz="2800" dirty="0">
                <a:solidFill>
                  <a:schemeClr val="tx1"/>
                </a:solidFill>
                <a:latin typeface="+mn-lt"/>
              </a:rPr>
              <a:t> selection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3"/>
          </p:nvPr>
        </p:nvSpPr>
        <p:spPr>
          <a:xfrm>
            <a:off x="4645025" y="1556792"/>
            <a:ext cx="4041775" cy="639762"/>
          </a:xfrm>
        </p:spPr>
        <p:txBody>
          <a:bodyPr>
            <a:normAutofit/>
          </a:bodyPr>
          <a:lstStyle/>
          <a:p>
            <a:pPr algn="ctr"/>
            <a:r>
              <a:rPr lang="en-US" sz="2800" dirty="0" err="1">
                <a:solidFill>
                  <a:srgbClr val="000000"/>
                </a:solidFill>
                <a:latin typeface="+mn-lt"/>
              </a:rPr>
              <a:t>ribominus</a:t>
            </a:r>
            <a:r>
              <a:rPr lang="en-US" sz="2800" dirty="0">
                <a:solidFill>
                  <a:srgbClr val="000000"/>
                </a:solidFill>
                <a:latin typeface="+mn-lt"/>
              </a:rPr>
              <a:t> selection</a:t>
            </a:r>
          </a:p>
        </p:txBody>
      </p:sp>
      <p:pic>
        <p:nvPicPr>
          <p:cNvPr id="20487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7391" y="6093296"/>
            <a:ext cx="1843087" cy="766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8" name="Picture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1860" y="2243808"/>
            <a:ext cx="3962400" cy="1783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9" name="Picture 8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40388" y="2257147"/>
            <a:ext cx="4067265" cy="1778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125605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Library Preparation -- fragmentation</a:t>
            </a:r>
          </a:p>
        </p:txBody>
      </p:sp>
      <p:sp>
        <p:nvSpPr>
          <p:cNvPr id="2150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1272222"/>
            <a:ext cx="533400" cy="244476"/>
          </a:xfrm>
          <a:prstGeom prst="rect">
            <a:avLst/>
          </a:prstGeom>
          <a:noFill/>
        </p:spPr>
        <p:txBody>
          <a:bodyPr vert="horz" anchor="ctr" anchorCtr="0">
            <a:normAutofit fontScale="85000" lnSpcReduction="20000"/>
          </a:bodyPr>
          <a:lstStyle>
            <a:defPPr>
              <a:defRPr lang="de-DE"/>
            </a:defPPr>
            <a:lvl1pPr algn="ctr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sz="1400" b="1" kern="1200">
                <a:solidFill>
                  <a:srgbClr val="FFFFFF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9pPr>
          </a:lstStyle>
          <a:p>
            <a:pPr>
              <a:defRPr/>
            </a:pPr>
            <a:fld id="{E3EB7362-AC99-574E-9104-9ED477E93950}" type="slidenum">
              <a:rPr lang="de-DE" smtClean="0"/>
              <a:pPr>
                <a:defRPr/>
              </a:pPr>
              <a:t>11</a:t>
            </a:fld>
            <a:endParaRPr lang="de-DE"/>
          </a:p>
        </p:txBody>
      </p:sp>
      <p:pic>
        <p:nvPicPr>
          <p:cNvPr id="21510" name="Pictur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62050" y="2133600"/>
            <a:ext cx="6838950" cy="230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089709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Library Preparation – Making cDNA</a:t>
            </a:r>
          </a:p>
        </p:txBody>
      </p:sp>
      <p:sp>
        <p:nvSpPr>
          <p:cNvPr id="2253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1272222"/>
            <a:ext cx="533400" cy="244476"/>
          </a:xfrm>
          <a:prstGeom prst="rect">
            <a:avLst/>
          </a:prstGeom>
          <a:noFill/>
        </p:spPr>
        <p:txBody>
          <a:bodyPr vert="horz" anchor="ctr" anchorCtr="0">
            <a:normAutofit fontScale="85000" lnSpcReduction="20000"/>
          </a:bodyPr>
          <a:lstStyle>
            <a:defPPr>
              <a:defRPr lang="de-DE"/>
            </a:defPPr>
            <a:lvl1pPr algn="ctr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sz="1400" b="1" kern="1200">
                <a:solidFill>
                  <a:srgbClr val="FFFFFF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9pPr>
          </a:lstStyle>
          <a:p>
            <a:pPr>
              <a:defRPr/>
            </a:pPr>
            <a:fld id="{E3EB7362-AC99-574E-9104-9ED477E93950}" type="slidenum">
              <a:rPr lang="de-DE" smtClean="0"/>
              <a:pPr>
                <a:defRPr/>
              </a:pPr>
              <a:t>12</a:t>
            </a:fld>
            <a:endParaRPr lang="de-DE"/>
          </a:p>
        </p:txBody>
      </p:sp>
      <p:pic>
        <p:nvPicPr>
          <p:cNvPr id="22534" name="Pictur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916113"/>
            <a:ext cx="8153400" cy="302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910109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Library Preparation – </a:t>
            </a:r>
            <a:r>
              <a:rPr lang="en-US" dirty="0" err="1"/>
              <a:t>Unstranded</a:t>
            </a:r>
            <a:r>
              <a:rPr lang="en-US" dirty="0"/>
              <a:t> vs Stranded</a:t>
            </a:r>
          </a:p>
        </p:txBody>
      </p:sp>
      <p:sp>
        <p:nvSpPr>
          <p:cNvPr id="2355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1272222"/>
            <a:ext cx="533400" cy="244476"/>
          </a:xfrm>
          <a:prstGeom prst="rect">
            <a:avLst/>
          </a:prstGeom>
          <a:noFill/>
        </p:spPr>
        <p:txBody>
          <a:bodyPr vert="horz" anchor="ctr" anchorCtr="0">
            <a:normAutofit fontScale="85000" lnSpcReduction="20000"/>
          </a:bodyPr>
          <a:lstStyle>
            <a:defPPr>
              <a:defRPr lang="de-DE"/>
            </a:defPPr>
            <a:lvl1pPr algn="ctr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sz="1400" b="1" kern="1200">
                <a:solidFill>
                  <a:srgbClr val="FFFFFF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9pPr>
          </a:lstStyle>
          <a:p>
            <a:pPr>
              <a:defRPr/>
            </a:pPr>
            <a:fld id="{E3EB7362-AC99-574E-9104-9ED477E93950}" type="slidenum">
              <a:rPr lang="de-DE" smtClean="0"/>
              <a:pPr>
                <a:defRPr/>
              </a:pPr>
              <a:t>13</a:t>
            </a:fld>
            <a:endParaRPr lang="de-DE"/>
          </a:p>
        </p:txBody>
      </p:sp>
      <p:pic>
        <p:nvPicPr>
          <p:cNvPr id="23558" name="Pictur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592263"/>
            <a:ext cx="8153400" cy="3817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615538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Library Preparation – Strand specific</a:t>
            </a:r>
          </a:p>
        </p:txBody>
      </p:sp>
      <p:sp>
        <p:nvSpPr>
          <p:cNvPr id="2458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1272222"/>
            <a:ext cx="533400" cy="244476"/>
          </a:xfrm>
          <a:prstGeom prst="rect">
            <a:avLst/>
          </a:prstGeom>
          <a:noFill/>
        </p:spPr>
        <p:txBody>
          <a:bodyPr vert="horz" anchor="ctr" anchorCtr="0">
            <a:normAutofit fontScale="85000" lnSpcReduction="20000"/>
          </a:bodyPr>
          <a:lstStyle>
            <a:defPPr>
              <a:defRPr lang="de-DE"/>
            </a:defPPr>
            <a:lvl1pPr algn="ctr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sz="1400" b="1" kern="1200">
                <a:solidFill>
                  <a:srgbClr val="FFFFFF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9pPr>
          </a:lstStyle>
          <a:p>
            <a:pPr>
              <a:defRPr/>
            </a:pPr>
            <a:fld id="{E3EB7362-AC99-574E-9104-9ED477E93950}" type="slidenum">
              <a:rPr lang="de-DE" smtClean="0"/>
              <a:pPr>
                <a:defRPr/>
              </a:pPr>
              <a:t>14</a:t>
            </a:fld>
            <a:endParaRPr lang="de-DE"/>
          </a:p>
        </p:txBody>
      </p:sp>
      <p:pic>
        <p:nvPicPr>
          <p:cNvPr id="24582" name="Pictur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616075"/>
            <a:ext cx="8153400" cy="365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0" y="6580036"/>
            <a:ext cx="914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err="1">
                <a:latin typeface="HelveticaNeueLT Pro 43 LtEx"/>
                <a:cs typeface="HelveticaNeueLT Pro 43 LtEx"/>
              </a:rPr>
              <a:t>Parkhomchuk</a:t>
            </a:r>
            <a:r>
              <a:rPr lang="en-US" sz="1400" dirty="0">
                <a:latin typeface="HelveticaNeueLT Pro 43 LtEx"/>
                <a:cs typeface="HelveticaNeueLT Pro 43 LtEx"/>
              </a:rPr>
              <a:t>, D., et al. (2009), Nucleic Acids Res, 37 (18), e123.</a:t>
            </a:r>
          </a:p>
        </p:txBody>
      </p:sp>
    </p:spTree>
    <p:extLst>
      <p:ext uri="{BB962C8B-B14F-4D97-AF65-F5344CB8AC3E}">
        <p14:creationId xmlns:p14="http://schemas.microsoft.com/office/powerpoint/2010/main" val="4262284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Library Preparation – Final steps have consequences</a:t>
            </a:r>
            <a:endParaRPr lang="en-US" b="1" dirty="0">
              <a:solidFill>
                <a:srgbClr val="72AD46"/>
              </a:solidFill>
              <a:latin typeface="HelveticaNeueLT Pro 45 Lt" charset="0"/>
              <a:ea typeface="ＭＳ Ｐゴシック" charset="-128"/>
            </a:endParaRPr>
          </a:p>
        </p:txBody>
      </p:sp>
      <p:sp>
        <p:nvSpPr>
          <p:cNvPr id="97" name="Slide Number Placeholder 96"/>
          <p:cNvSpPr>
            <a:spLocks noGrp="1"/>
          </p:cNvSpPr>
          <p:nvPr>
            <p:ph type="sldNum" sz="quarter" idx="12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 fontScale="85000" lnSpcReduction="20000"/>
          </a:bodyPr>
          <a:lstStyle>
            <a:defPPr>
              <a:defRPr lang="de-DE"/>
            </a:defPPr>
            <a:lvl1pPr algn="ctr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sz="1400" b="1" kern="1200">
                <a:solidFill>
                  <a:srgbClr val="FFFFFF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9pPr>
          </a:lstStyle>
          <a:p>
            <a:pPr>
              <a:defRPr/>
            </a:pPr>
            <a:fld id="{2BFBDA15-FF4D-9643-93C8-BDCA7A6A6E3E}" type="slidenum">
              <a:rPr lang="de-DE" smtClean="0"/>
              <a:pPr>
                <a:defRPr/>
              </a:pPr>
              <a:t>15</a:t>
            </a:fld>
            <a:endParaRPr lang="de-DE"/>
          </a:p>
        </p:txBody>
      </p:sp>
      <p:cxnSp>
        <p:nvCxnSpPr>
          <p:cNvPr id="37895" name="Straight Connector 14"/>
          <p:cNvCxnSpPr>
            <a:cxnSpLocks noChangeShapeType="1"/>
          </p:cNvCxnSpPr>
          <p:nvPr/>
        </p:nvCxnSpPr>
        <p:spPr bwMode="auto">
          <a:xfrm>
            <a:off x="6494463" y="1671638"/>
            <a:ext cx="1587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7908" name="Straight Connector 90"/>
          <p:cNvCxnSpPr>
            <a:cxnSpLocks noChangeShapeType="1"/>
          </p:cNvCxnSpPr>
          <p:nvPr/>
        </p:nvCxnSpPr>
        <p:spPr bwMode="auto">
          <a:xfrm rot="5400000" flipH="1" flipV="1">
            <a:off x="3581400" y="4089400"/>
            <a:ext cx="1588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grpSp>
        <p:nvGrpSpPr>
          <p:cNvPr id="60" name="Group 59"/>
          <p:cNvGrpSpPr/>
          <p:nvPr/>
        </p:nvGrpSpPr>
        <p:grpSpPr>
          <a:xfrm>
            <a:off x="3470275" y="3209130"/>
            <a:ext cx="822325" cy="80962"/>
            <a:chOff x="4968875" y="3254375"/>
            <a:chExt cx="822325" cy="80962"/>
          </a:xfrm>
        </p:grpSpPr>
        <p:cxnSp>
          <p:nvCxnSpPr>
            <p:cNvPr id="37925" name="Straight Connector 111"/>
            <p:cNvCxnSpPr>
              <a:cxnSpLocks noChangeShapeType="1"/>
            </p:cNvCxnSpPr>
            <p:nvPr/>
          </p:nvCxnSpPr>
          <p:spPr bwMode="auto">
            <a:xfrm>
              <a:off x="5104487" y="3254375"/>
              <a:ext cx="508676" cy="1588"/>
            </a:xfrm>
            <a:prstGeom prst="line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926" name="Straight Connector 112"/>
            <p:cNvCxnSpPr>
              <a:cxnSpLocks noChangeShapeType="1"/>
            </p:cNvCxnSpPr>
            <p:nvPr/>
          </p:nvCxnSpPr>
          <p:spPr bwMode="auto">
            <a:xfrm>
              <a:off x="5104487" y="3332161"/>
              <a:ext cx="508676" cy="1588"/>
            </a:xfrm>
            <a:prstGeom prst="line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927" name="Straight Connector 113"/>
            <p:cNvCxnSpPr>
              <a:cxnSpLocks noChangeShapeType="1"/>
            </p:cNvCxnSpPr>
            <p:nvPr/>
          </p:nvCxnSpPr>
          <p:spPr bwMode="auto">
            <a:xfrm rot="10800000" flipV="1">
              <a:off x="4968875" y="3254375"/>
              <a:ext cx="135613" cy="3176"/>
            </a:xfrm>
            <a:prstGeom prst="line">
              <a:avLst/>
            </a:prstGeom>
            <a:noFill/>
            <a:ln w="254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928" name="Straight Connector 114"/>
            <p:cNvCxnSpPr>
              <a:cxnSpLocks noChangeShapeType="1"/>
            </p:cNvCxnSpPr>
            <p:nvPr/>
          </p:nvCxnSpPr>
          <p:spPr bwMode="auto">
            <a:xfrm rot="10800000">
              <a:off x="4968875" y="3330573"/>
              <a:ext cx="135613" cy="1588"/>
            </a:xfrm>
            <a:prstGeom prst="line">
              <a:avLst/>
            </a:prstGeom>
            <a:noFill/>
            <a:ln w="254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929" name="Straight Connector 115"/>
            <p:cNvCxnSpPr>
              <a:cxnSpLocks noChangeShapeType="1"/>
            </p:cNvCxnSpPr>
            <p:nvPr/>
          </p:nvCxnSpPr>
          <p:spPr bwMode="auto">
            <a:xfrm flipV="1">
              <a:off x="5613163" y="3254375"/>
              <a:ext cx="178037" cy="3177"/>
            </a:xfrm>
            <a:prstGeom prst="line">
              <a:avLst/>
            </a:prstGeom>
            <a:noFill/>
            <a:ln w="25400" cap="flat" cmpd="sng" algn="ctr">
              <a:solidFill>
                <a:srgbClr val="3366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930" name="Straight Connector 116"/>
            <p:cNvCxnSpPr>
              <a:cxnSpLocks noChangeShapeType="1"/>
            </p:cNvCxnSpPr>
            <p:nvPr/>
          </p:nvCxnSpPr>
          <p:spPr bwMode="auto">
            <a:xfrm>
              <a:off x="5613163" y="3333749"/>
              <a:ext cx="178037" cy="1588"/>
            </a:xfrm>
            <a:prstGeom prst="line">
              <a:avLst/>
            </a:prstGeom>
            <a:noFill/>
            <a:ln w="25400" cap="flat" cmpd="sng" algn="ctr">
              <a:solidFill>
                <a:srgbClr val="3366F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7912" name="TextBox 117"/>
          <p:cNvSpPr txBox="1">
            <a:spLocks noChangeArrowheads="1"/>
          </p:cNvSpPr>
          <p:nvPr/>
        </p:nvSpPr>
        <p:spPr bwMode="auto">
          <a:xfrm>
            <a:off x="533401" y="2895600"/>
            <a:ext cx="1841500" cy="707886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  <a:latin typeface="HelveticaNeueLT Pro 43 LtEx"/>
                <a:cs typeface="HelveticaNeueLT Pro 43 LtEx"/>
              </a:rPr>
              <a:t>cDNA</a:t>
            </a:r>
            <a:r>
              <a:rPr lang="en-US" sz="2000" dirty="0">
                <a:solidFill>
                  <a:schemeClr val="bg1"/>
                </a:solidFill>
                <a:latin typeface="HelveticaNeueLT Pro 43 LtEx"/>
                <a:cs typeface="HelveticaNeueLT Pro 43 LtEx"/>
              </a:rPr>
              <a:t> with adaptors</a:t>
            </a:r>
          </a:p>
        </p:txBody>
      </p:sp>
      <p:sp>
        <p:nvSpPr>
          <p:cNvPr id="37913" name="TextBox 120"/>
          <p:cNvSpPr txBox="1">
            <a:spLocks noChangeArrowheads="1"/>
          </p:cNvSpPr>
          <p:nvPr/>
        </p:nvSpPr>
        <p:spPr bwMode="auto">
          <a:xfrm>
            <a:off x="3365052" y="4387978"/>
            <a:ext cx="2327275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latin typeface="HelveticaNeueLT Pro 43 LtEx"/>
                <a:cs typeface="HelveticaNeueLT Pro 43 LtEx"/>
              </a:rPr>
              <a:t>Size selection</a:t>
            </a:r>
          </a:p>
        </p:txBody>
      </p:sp>
      <p:sp>
        <p:nvSpPr>
          <p:cNvPr id="37914" name="TextBox 123"/>
          <p:cNvSpPr txBox="1">
            <a:spLocks noChangeArrowheads="1"/>
          </p:cNvSpPr>
          <p:nvPr/>
        </p:nvSpPr>
        <p:spPr bwMode="auto">
          <a:xfrm>
            <a:off x="2973210" y="5632450"/>
            <a:ext cx="3110958" cy="4616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>
                <a:latin typeface="HelveticaNeueLT Pro 43 LtEx"/>
                <a:cs typeface="HelveticaNeueLT Pro 43 LtEx"/>
              </a:rPr>
              <a:t>PCR amplification</a:t>
            </a:r>
          </a:p>
        </p:txBody>
      </p:sp>
      <p:cxnSp>
        <p:nvCxnSpPr>
          <p:cNvPr id="37916" name="Straight Arrow Connector 130"/>
          <p:cNvCxnSpPr>
            <a:cxnSpLocks noChangeShapeType="1"/>
          </p:cNvCxnSpPr>
          <p:nvPr/>
        </p:nvCxnSpPr>
        <p:spPr bwMode="auto">
          <a:xfrm rot="5400000">
            <a:off x="4291015" y="3827463"/>
            <a:ext cx="493714" cy="1588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</p:cxnSp>
      <p:cxnSp>
        <p:nvCxnSpPr>
          <p:cNvPr id="37920" name="Straight Connector 30"/>
          <p:cNvCxnSpPr>
            <a:cxnSpLocks noChangeShapeType="1"/>
          </p:cNvCxnSpPr>
          <p:nvPr/>
        </p:nvCxnSpPr>
        <p:spPr bwMode="auto">
          <a:xfrm>
            <a:off x="2798762" y="2117726"/>
            <a:ext cx="508000" cy="1588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37921" name="Straight Connector 30"/>
          <p:cNvCxnSpPr>
            <a:cxnSpLocks noChangeShapeType="1"/>
          </p:cNvCxnSpPr>
          <p:nvPr/>
        </p:nvCxnSpPr>
        <p:spPr bwMode="auto">
          <a:xfrm>
            <a:off x="4292600" y="2124075"/>
            <a:ext cx="508000" cy="1587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37922" name="Straight Connector 30"/>
          <p:cNvCxnSpPr>
            <a:cxnSpLocks noChangeShapeType="1"/>
          </p:cNvCxnSpPr>
          <p:nvPr/>
        </p:nvCxnSpPr>
        <p:spPr bwMode="auto">
          <a:xfrm>
            <a:off x="3530600" y="2119314"/>
            <a:ext cx="508000" cy="1587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37923" name="Straight Arrow Connector 72"/>
          <p:cNvCxnSpPr>
            <a:cxnSpLocks noChangeShapeType="1"/>
          </p:cNvCxnSpPr>
          <p:nvPr/>
        </p:nvCxnSpPr>
        <p:spPr bwMode="auto">
          <a:xfrm rot="16200000" flipH="1">
            <a:off x="4310065" y="2666998"/>
            <a:ext cx="456409" cy="794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</p:cxnSp>
      <p:sp>
        <p:nvSpPr>
          <p:cNvPr id="37924" name="TextBox 38"/>
          <p:cNvSpPr txBox="1">
            <a:spLocks noChangeArrowheads="1"/>
          </p:cNvSpPr>
          <p:nvPr/>
        </p:nvSpPr>
        <p:spPr bwMode="auto">
          <a:xfrm>
            <a:off x="533400" y="1673225"/>
            <a:ext cx="1841500" cy="707886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HelveticaNeueLT Pro 43 LtEx"/>
                <a:cs typeface="HelveticaNeueLT Pro 43 LtEx"/>
              </a:rPr>
              <a:t>Fragmented </a:t>
            </a:r>
            <a:r>
              <a:rPr lang="en-US" sz="2000" dirty="0" err="1">
                <a:solidFill>
                  <a:schemeClr val="bg1"/>
                </a:solidFill>
                <a:latin typeface="HelveticaNeueLT Pro 43 LtEx"/>
                <a:cs typeface="HelveticaNeueLT Pro 43 LtEx"/>
              </a:rPr>
              <a:t>cDNA</a:t>
            </a:r>
            <a:endParaRPr lang="en-US" sz="2000" dirty="0">
              <a:solidFill>
                <a:schemeClr val="bg1"/>
              </a:solidFill>
              <a:latin typeface="HelveticaNeueLT Pro 43 LtEx"/>
              <a:cs typeface="HelveticaNeueLT Pro 43 LtEx"/>
            </a:endParaRPr>
          </a:p>
        </p:txBody>
      </p:sp>
      <p:cxnSp>
        <p:nvCxnSpPr>
          <p:cNvPr id="55" name="Straight Connector 30"/>
          <p:cNvCxnSpPr>
            <a:cxnSpLocks noChangeShapeType="1"/>
          </p:cNvCxnSpPr>
          <p:nvPr/>
        </p:nvCxnSpPr>
        <p:spPr bwMode="auto">
          <a:xfrm>
            <a:off x="4978400" y="2136775"/>
            <a:ext cx="508000" cy="1587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56" name="Straight Connector 30"/>
          <p:cNvCxnSpPr>
            <a:cxnSpLocks noChangeShapeType="1"/>
          </p:cNvCxnSpPr>
          <p:nvPr/>
        </p:nvCxnSpPr>
        <p:spPr bwMode="auto">
          <a:xfrm>
            <a:off x="5740400" y="2138362"/>
            <a:ext cx="508000" cy="1587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57" name="Straight Connector 30"/>
          <p:cNvCxnSpPr>
            <a:cxnSpLocks noChangeShapeType="1"/>
          </p:cNvCxnSpPr>
          <p:nvPr/>
        </p:nvCxnSpPr>
        <p:spPr bwMode="auto">
          <a:xfrm>
            <a:off x="6502400" y="2139949"/>
            <a:ext cx="508000" cy="1587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grpSp>
        <p:nvGrpSpPr>
          <p:cNvPr id="61" name="Group 60"/>
          <p:cNvGrpSpPr/>
          <p:nvPr/>
        </p:nvGrpSpPr>
        <p:grpSpPr>
          <a:xfrm>
            <a:off x="4372912" y="3217071"/>
            <a:ext cx="822325" cy="80962"/>
            <a:chOff x="4968875" y="3254375"/>
            <a:chExt cx="822325" cy="80962"/>
          </a:xfrm>
        </p:grpSpPr>
        <p:cxnSp>
          <p:nvCxnSpPr>
            <p:cNvPr id="62" name="Straight Connector 111"/>
            <p:cNvCxnSpPr>
              <a:cxnSpLocks noChangeShapeType="1"/>
            </p:cNvCxnSpPr>
            <p:nvPr/>
          </p:nvCxnSpPr>
          <p:spPr bwMode="auto">
            <a:xfrm>
              <a:off x="5104487" y="3254375"/>
              <a:ext cx="508676" cy="1588"/>
            </a:xfrm>
            <a:prstGeom prst="line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3" name="Straight Connector 112"/>
            <p:cNvCxnSpPr>
              <a:cxnSpLocks noChangeShapeType="1"/>
            </p:cNvCxnSpPr>
            <p:nvPr/>
          </p:nvCxnSpPr>
          <p:spPr bwMode="auto">
            <a:xfrm>
              <a:off x="5104487" y="3332161"/>
              <a:ext cx="508676" cy="1588"/>
            </a:xfrm>
            <a:prstGeom prst="line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4" name="Straight Connector 113"/>
            <p:cNvCxnSpPr>
              <a:cxnSpLocks noChangeShapeType="1"/>
            </p:cNvCxnSpPr>
            <p:nvPr/>
          </p:nvCxnSpPr>
          <p:spPr bwMode="auto">
            <a:xfrm rot="10800000" flipV="1">
              <a:off x="4968875" y="3254375"/>
              <a:ext cx="135613" cy="3176"/>
            </a:xfrm>
            <a:prstGeom prst="line">
              <a:avLst/>
            </a:prstGeom>
            <a:noFill/>
            <a:ln w="254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5" name="Straight Connector 114"/>
            <p:cNvCxnSpPr>
              <a:cxnSpLocks noChangeShapeType="1"/>
            </p:cNvCxnSpPr>
            <p:nvPr/>
          </p:nvCxnSpPr>
          <p:spPr bwMode="auto">
            <a:xfrm rot="10800000">
              <a:off x="4968875" y="3330573"/>
              <a:ext cx="135613" cy="1588"/>
            </a:xfrm>
            <a:prstGeom prst="line">
              <a:avLst/>
            </a:prstGeom>
            <a:noFill/>
            <a:ln w="254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6" name="Straight Connector 115"/>
            <p:cNvCxnSpPr>
              <a:cxnSpLocks noChangeShapeType="1"/>
            </p:cNvCxnSpPr>
            <p:nvPr/>
          </p:nvCxnSpPr>
          <p:spPr bwMode="auto">
            <a:xfrm flipV="1">
              <a:off x="5613163" y="3254375"/>
              <a:ext cx="178037" cy="3177"/>
            </a:xfrm>
            <a:prstGeom prst="line">
              <a:avLst/>
            </a:prstGeom>
            <a:noFill/>
            <a:ln w="25400" cap="flat" cmpd="sng" algn="ctr">
              <a:solidFill>
                <a:srgbClr val="3366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7" name="Straight Connector 116"/>
            <p:cNvCxnSpPr>
              <a:cxnSpLocks noChangeShapeType="1"/>
            </p:cNvCxnSpPr>
            <p:nvPr/>
          </p:nvCxnSpPr>
          <p:spPr bwMode="auto">
            <a:xfrm>
              <a:off x="5613163" y="3333749"/>
              <a:ext cx="178037" cy="1588"/>
            </a:xfrm>
            <a:prstGeom prst="line">
              <a:avLst/>
            </a:prstGeom>
            <a:noFill/>
            <a:ln w="25400" cap="flat" cmpd="sng" algn="ctr">
              <a:solidFill>
                <a:srgbClr val="3366F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68" name="Group 67"/>
          <p:cNvGrpSpPr/>
          <p:nvPr/>
        </p:nvGrpSpPr>
        <p:grpSpPr>
          <a:xfrm>
            <a:off x="5273675" y="3220248"/>
            <a:ext cx="822325" cy="80962"/>
            <a:chOff x="4968875" y="3254375"/>
            <a:chExt cx="822325" cy="80962"/>
          </a:xfrm>
        </p:grpSpPr>
        <p:cxnSp>
          <p:nvCxnSpPr>
            <p:cNvPr id="69" name="Straight Connector 111"/>
            <p:cNvCxnSpPr>
              <a:cxnSpLocks noChangeShapeType="1"/>
            </p:cNvCxnSpPr>
            <p:nvPr/>
          </p:nvCxnSpPr>
          <p:spPr bwMode="auto">
            <a:xfrm>
              <a:off x="5104487" y="3254375"/>
              <a:ext cx="508676" cy="1588"/>
            </a:xfrm>
            <a:prstGeom prst="line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" name="Straight Connector 112"/>
            <p:cNvCxnSpPr>
              <a:cxnSpLocks noChangeShapeType="1"/>
            </p:cNvCxnSpPr>
            <p:nvPr/>
          </p:nvCxnSpPr>
          <p:spPr bwMode="auto">
            <a:xfrm>
              <a:off x="5104487" y="3332161"/>
              <a:ext cx="508676" cy="1588"/>
            </a:xfrm>
            <a:prstGeom prst="line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" name="Straight Connector 113"/>
            <p:cNvCxnSpPr>
              <a:cxnSpLocks noChangeShapeType="1"/>
            </p:cNvCxnSpPr>
            <p:nvPr/>
          </p:nvCxnSpPr>
          <p:spPr bwMode="auto">
            <a:xfrm rot="10800000" flipV="1">
              <a:off x="4968875" y="3254375"/>
              <a:ext cx="135613" cy="3176"/>
            </a:xfrm>
            <a:prstGeom prst="line">
              <a:avLst/>
            </a:prstGeom>
            <a:noFill/>
            <a:ln w="254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2" name="Straight Connector 114"/>
            <p:cNvCxnSpPr>
              <a:cxnSpLocks noChangeShapeType="1"/>
            </p:cNvCxnSpPr>
            <p:nvPr/>
          </p:nvCxnSpPr>
          <p:spPr bwMode="auto">
            <a:xfrm rot="10800000">
              <a:off x="4968875" y="3330573"/>
              <a:ext cx="135613" cy="1588"/>
            </a:xfrm>
            <a:prstGeom prst="line">
              <a:avLst/>
            </a:prstGeom>
            <a:noFill/>
            <a:ln w="254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3" name="Straight Connector 115"/>
            <p:cNvCxnSpPr>
              <a:cxnSpLocks noChangeShapeType="1"/>
            </p:cNvCxnSpPr>
            <p:nvPr/>
          </p:nvCxnSpPr>
          <p:spPr bwMode="auto">
            <a:xfrm flipV="1">
              <a:off x="5613163" y="3254375"/>
              <a:ext cx="178037" cy="3177"/>
            </a:xfrm>
            <a:prstGeom prst="line">
              <a:avLst/>
            </a:prstGeom>
            <a:noFill/>
            <a:ln w="25400" cap="flat" cmpd="sng" algn="ctr">
              <a:solidFill>
                <a:srgbClr val="3366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4" name="Straight Connector 116"/>
            <p:cNvCxnSpPr>
              <a:cxnSpLocks noChangeShapeType="1"/>
            </p:cNvCxnSpPr>
            <p:nvPr/>
          </p:nvCxnSpPr>
          <p:spPr bwMode="auto">
            <a:xfrm>
              <a:off x="5613163" y="3333749"/>
              <a:ext cx="178037" cy="1588"/>
            </a:xfrm>
            <a:prstGeom prst="line">
              <a:avLst/>
            </a:prstGeom>
            <a:noFill/>
            <a:ln w="25400" cap="flat" cmpd="sng" algn="ctr">
              <a:solidFill>
                <a:srgbClr val="3366F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75" name="Group 74"/>
          <p:cNvGrpSpPr/>
          <p:nvPr/>
        </p:nvGrpSpPr>
        <p:grpSpPr>
          <a:xfrm>
            <a:off x="6151085" y="3215482"/>
            <a:ext cx="822325" cy="80962"/>
            <a:chOff x="4968875" y="3254375"/>
            <a:chExt cx="822325" cy="80962"/>
          </a:xfrm>
        </p:grpSpPr>
        <p:cxnSp>
          <p:nvCxnSpPr>
            <p:cNvPr id="76" name="Straight Connector 111"/>
            <p:cNvCxnSpPr>
              <a:cxnSpLocks noChangeShapeType="1"/>
            </p:cNvCxnSpPr>
            <p:nvPr/>
          </p:nvCxnSpPr>
          <p:spPr bwMode="auto">
            <a:xfrm>
              <a:off x="5104487" y="3254375"/>
              <a:ext cx="508676" cy="1588"/>
            </a:xfrm>
            <a:prstGeom prst="line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7" name="Straight Connector 112"/>
            <p:cNvCxnSpPr>
              <a:cxnSpLocks noChangeShapeType="1"/>
            </p:cNvCxnSpPr>
            <p:nvPr/>
          </p:nvCxnSpPr>
          <p:spPr bwMode="auto">
            <a:xfrm>
              <a:off x="5104487" y="3332161"/>
              <a:ext cx="508676" cy="1588"/>
            </a:xfrm>
            <a:prstGeom prst="line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8" name="Straight Connector 113"/>
            <p:cNvCxnSpPr>
              <a:cxnSpLocks noChangeShapeType="1"/>
            </p:cNvCxnSpPr>
            <p:nvPr/>
          </p:nvCxnSpPr>
          <p:spPr bwMode="auto">
            <a:xfrm rot="10800000" flipV="1">
              <a:off x="4968875" y="3254375"/>
              <a:ext cx="135613" cy="3176"/>
            </a:xfrm>
            <a:prstGeom prst="line">
              <a:avLst/>
            </a:prstGeom>
            <a:noFill/>
            <a:ln w="254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9" name="Straight Connector 114"/>
            <p:cNvCxnSpPr>
              <a:cxnSpLocks noChangeShapeType="1"/>
            </p:cNvCxnSpPr>
            <p:nvPr/>
          </p:nvCxnSpPr>
          <p:spPr bwMode="auto">
            <a:xfrm rot="10800000">
              <a:off x="4968875" y="3330573"/>
              <a:ext cx="135613" cy="1588"/>
            </a:xfrm>
            <a:prstGeom prst="line">
              <a:avLst/>
            </a:prstGeom>
            <a:noFill/>
            <a:ln w="254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0" name="Straight Connector 115"/>
            <p:cNvCxnSpPr>
              <a:cxnSpLocks noChangeShapeType="1"/>
            </p:cNvCxnSpPr>
            <p:nvPr/>
          </p:nvCxnSpPr>
          <p:spPr bwMode="auto">
            <a:xfrm flipV="1">
              <a:off x="5613163" y="3254375"/>
              <a:ext cx="178037" cy="3177"/>
            </a:xfrm>
            <a:prstGeom prst="line">
              <a:avLst/>
            </a:prstGeom>
            <a:noFill/>
            <a:ln w="25400" cap="flat" cmpd="sng" algn="ctr">
              <a:solidFill>
                <a:srgbClr val="3366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1" name="Straight Connector 116"/>
            <p:cNvCxnSpPr>
              <a:cxnSpLocks noChangeShapeType="1"/>
            </p:cNvCxnSpPr>
            <p:nvPr/>
          </p:nvCxnSpPr>
          <p:spPr bwMode="auto">
            <a:xfrm>
              <a:off x="5613163" y="3333749"/>
              <a:ext cx="178037" cy="1588"/>
            </a:xfrm>
            <a:prstGeom prst="line">
              <a:avLst/>
            </a:prstGeom>
            <a:noFill/>
            <a:ln w="25400" cap="flat" cmpd="sng" algn="ctr">
              <a:solidFill>
                <a:srgbClr val="3366F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82" name="Group 81"/>
          <p:cNvGrpSpPr/>
          <p:nvPr/>
        </p:nvGrpSpPr>
        <p:grpSpPr>
          <a:xfrm>
            <a:off x="7010400" y="3223425"/>
            <a:ext cx="822325" cy="80962"/>
            <a:chOff x="4968875" y="3254375"/>
            <a:chExt cx="822325" cy="80962"/>
          </a:xfrm>
        </p:grpSpPr>
        <p:cxnSp>
          <p:nvCxnSpPr>
            <p:cNvPr id="83" name="Straight Connector 111"/>
            <p:cNvCxnSpPr>
              <a:cxnSpLocks noChangeShapeType="1"/>
            </p:cNvCxnSpPr>
            <p:nvPr/>
          </p:nvCxnSpPr>
          <p:spPr bwMode="auto">
            <a:xfrm>
              <a:off x="5104487" y="3254375"/>
              <a:ext cx="508676" cy="1588"/>
            </a:xfrm>
            <a:prstGeom prst="line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4" name="Straight Connector 112"/>
            <p:cNvCxnSpPr>
              <a:cxnSpLocks noChangeShapeType="1"/>
            </p:cNvCxnSpPr>
            <p:nvPr/>
          </p:nvCxnSpPr>
          <p:spPr bwMode="auto">
            <a:xfrm>
              <a:off x="5104487" y="3332161"/>
              <a:ext cx="508676" cy="1588"/>
            </a:xfrm>
            <a:prstGeom prst="line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5" name="Straight Connector 113"/>
            <p:cNvCxnSpPr>
              <a:cxnSpLocks noChangeShapeType="1"/>
            </p:cNvCxnSpPr>
            <p:nvPr/>
          </p:nvCxnSpPr>
          <p:spPr bwMode="auto">
            <a:xfrm rot="10800000" flipV="1">
              <a:off x="4968875" y="3254375"/>
              <a:ext cx="135613" cy="3176"/>
            </a:xfrm>
            <a:prstGeom prst="line">
              <a:avLst/>
            </a:prstGeom>
            <a:noFill/>
            <a:ln w="254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6" name="Straight Connector 114"/>
            <p:cNvCxnSpPr>
              <a:cxnSpLocks noChangeShapeType="1"/>
            </p:cNvCxnSpPr>
            <p:nvPr/>
          </p:nvCxnSpPr>
          <p:spPr bwMode="auto">
            <a:xfrm rot="10800000">
              <a:off x="4968875" y="3330573"/>
              <a:ext cx="135613" cy="1588"/>
            </a:xfrm>
            <a:prstGeom prst="line">
              <a:avLst/>
            </a:prstGeom>
            <a:noFill/>
            <a:ln w="254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7" name="Straight Connector 115"/>
            <p:cNvCxnSpPr>
              <a:cxnSpLocks noChangeShapeType="1"/>
            </p:cNvCxnSpPr>
            <p:nvPr/>
          </p:nvCxnSpPr>
          <p:spPr bwMode="auto">
            <a:xfrm flipV="1">
              <a:off x="5613163" y="3254375"/>
              <a:ext cx="178037" cy="3177"/>
            </a:xfrm>
            <a:prstGeom prst="line">
              <a:avLst/>
            </a:prstGeom>
            <a:noFill/>
            <a:ln w="25400" cap="flat" cmpd="sng" algn="ctr">
              <a:solidFill>
                <a:srgbClr val="3366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8" name="Straight Connector 116"/>
            <p:cNvCxnSpPr>
              <a:cxnSpLocks noChangeShapeType="1"/>
            </p:cNvCxnSpPr>
            <p:nvPr/>
          </p:nvCxnSpPr>
          <p:spPr bwMode="auto">
            <a:xfrm>
              <a:off x="5613163" y="3333749"/>
              <a:ext cx="178037" cy="1588"/>
            </a:xfrm>
            <a:prstGeom prst="line">
              <a:avLst/>
            </a:prstGeom>
            <a:noFill/>
            <a:ln w="25400" cap="flat" cmpd="sng" algn="ctr">
              <a:solidFill>
                <a:srgbClr val="3366F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89" name="Group 88"/>
          <p:cNvGrpSpPr/>
          <p:nvPr/>
        </p:nvGrpSpPr>
        <p:grpSpPr>
          <a:xfrm>
            <a:off x="2590800" y="3213894"/>
            <a:ext cx="822325" cy="80962"/>
            <a:chOff x="4968875" y="3254375"/>
            <a:chExt cx="822325" cy="80962"/>
          </a:xfrm>
        </p:grpSpPr>
        <p:cxnSp>
          <p:nvCxnSpPr>
            <p:cNvPr id="90" name="Straight Connector 111"/>
            <p:cNvCxnSpPr>
              <a:cxnSpLocks noChangeShapeType="1"/>
            </p:cNvCxnSpPr>
            <p:nvPr/>
          </p:nvCxnSpPr>
          <p:spPr bwMode="auto">
            <a:xfrm>
              <a:off x="5104487" y="3254375"/>
              <a:ext cx="508676" cy="1588"/>
            </a:xfrm>
            <a:prstGeom prst="line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1" name="Straight Connector 112"/>
            <p:cNvCxnSpPr>
              <a:cxnSpLocks noChangeShapeType="1"/>
            </p:cNvCxnSpPr>
            <p:nvPr/>
          </p:nvCxnSpPr>
          <p:spPr bwMode="auto">
            <a:xfrm>
              <a:off x="5104487" y="3332161"/>
              <a:ext cx="508676" cy="1588"/>
            </a:xfrm>
            <a:prstGeom prst="line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2" name="Straight Connector 113"/>
            <p:cNvCxnSpPr>
              <a:cxnSpLocks noChangeShapeType="1"/>
            </p:cNvCxnSpPr>
            <p:nvPr/>
          </p:nvCxnSpPr>
          <p:spPr bwMode="auto">
            <a:xfrm rot="10800000" flipV="1">
              <a:off x="4968875" y="3254375"/>
              <a:ext cx="135613" cy="3176"/>
            </a:xfrm>
            <a:prstGeom prst="line">
              <a:avLst/>
            </a:prstGeom>
            <a:noFill/>
            <a:ln w="254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3" name="Straight Connector 114"/>
            <p:cNvCxnSpPr>
              <a:cxnSpLocks noChangeShapeType="1"/>
            </p:cNvCxnSpPr>
            <p:nvPr/>
          </p:nvCxnSpPr>
          <p:spPr bwMode="auto">
            <a:xfrm rot="10800000">
              <a:off x="4968875" y="3330573"/>
              <a:ext cx="135613" cy="1588"/>
            </a:xfrm>
            <a:prstGeom prst="line">
              <a:avLst/>
            </a:prstGeom>
            <a:noFill/>
            <a:ln w="254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4" name="Straight Connector 115"/>
            <p:cNvCxnSpPr>
              <a:cxnSpLocks noChangeShapeType="1"/>
            </p:cNvCxnSpPr>
            <p:nvPr/>
          </p:nvCxnSpPr>
          <p:spPr bwMode="auto">
            <a:xfrm flipV="1">
              <a:off x="5613163" y="3254375"/>
              <a:ext cx="178037" cy="3177"/>
            </a:xfrm>
            <a:prstGeom prst="line">
              <a:avLst/>
            </a:prstGeom>
            <a:noFill/>
            <a:ln w="25400" cap="flat" cmpd="sng" algn="ctr">
              <a:solidFill>
                <a:srgbClr val="3366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5" name="Straight Connector 116"/>
            <p:cNvCxnSpPr>
              <a:cxnSpLocks noChangeShapeType="1"/>
            </p:cNvCxnSpPr>
            <p:nvPr/>
          </p:nvCxnSpPr>
          <p:spPr bwMode="auto">
            <a:xfrm>
              <a:off x="5613163" y="3333749"/>
              <a:ext cx="178037" cy="1588"/>
            </a:xfrm>
            <a:prstGeom prst="line">
              <a:avLst/>
            </a:prstGeom>
            <a:noFill/>
            <a:ln w="25400" cap="flat" cmpd="sng" algn="ctr">
              <a:solidFill>
                <a:srgbClr val="3366F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cxnSp>
        <p:nvCxnSpPr>
          <p:cNvPr id="99" name="Straight Arrow Connector 130"/>
          <p:cNvCxnSpPr>
            <a:cxnSpLocks noChangeShapeType="1"/>
          </p:cNvCxnSpPr>
          <p:nvPr/>
        </p:nvCxnSpPr>
        <p:spPr bwMode="auto">
          <a:xfrm rot="5400000">
            <a:off x="4289427" y="5199063"/>
            <a:ext cx="493714" cy="1588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</p:cxnSp>
    </p:spTree>
    <p:extLst>
      <p:ext uri="{BB962C8B-B14F-4D97-AF65-F5344CB8AC3E}">
        <p14:creationId xmlns:p14="http://schemas.microsoft.com/office/powerpoint/2010/main" val="3313863698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Sequencing a Library – paired vs single end</a:t>
            </a:r>
          </a:p>
        </p:txBody>
      </p:sp>
      <p:sp>
        <p:nvSpPr>
          <p:cNvPr id="2662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1272222"/>
            <a:ext cx="533400" cy="244476"/>
          </a:xfrm>
          <a:prstGeom prst="rect">
            <a:avLst/>
          </a:prstGeom>
          <a:noFill/>
        </p:spPr>
        <p:txBody>
          <a:bodyPr vert="horz" anchor="ctr" anchorCtr="0">
            <a:normAutofit fontScale="85000" lnSpcReduction="20000"/>
          </a:bodyPr>
          <a:lstStyle>
            <a:defPPr>
              <a:defRPr lang="de-DE"/>
            </a:defPPr>
            <a:lvl1pPr algn="ctr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sz="1400" b="1" kern="1200">
                <a:solidFill>
                  <a:srgbClr val="FFFFFF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9pPr>
          </a:lstStyle>
          <a:p>
            <a:pPr>
              <a:defRPr/>
            </a:pPr>
            <a:fld id="{E3EB7362-AC99-574E-9104-9ED477E93950}" type="slidenum">
              <a:rPr lang="de-DE" smtClean="0"/>
              <a:pPr>
                <a:defRPr/>
              </a:pPr>
              <a:t>16</a:t>
            </a:fld>
            <a:endParaRPr lang="de-DE"/>
          </a:p>
        </p:txBody>
      </p:sp>
      <p:pic>
        <p:nvPicPr>
          <p:cNvPr id="26630" name="Pictur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" y="1447800"/>
            <a:ext cx="8158162" cy="399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01432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9"/>
          <p:cNvGrpSpPr>
            <a:grpSpLocks/>
          </p:cNvGrpSpPr>
          <p:nvPr/>
        </p:nvGrpSpPr>
        <p:grpSpPr bwMode="auto">
          <a:xfrm>
            <a:off x="1752600" y="1800944"/>
            <a:ext cx="5468318" cy="4508376"/>
            <a:chOff x="5710312" y="2932584"/>
            <a:chExt cx="7776864" cy="6412253"/>
          </a:xfrm>
        </p:grpSpPr>
        <p:sp>
          <p:nvSpPr>
            <p:cNvPr id="27653" name="Rectángulo 15"/>
            <p:cNvSpPr>
              <a:spLocks noChangeArrowheads="1"/>
            </p:cNvSpPr>
            <p:nvPr/>
          </p:nvSpPr>
          <p:spPr bwMode="auto">
            <a:xfrm>
              <a:off x="10462840" y="8045152"/>
              <a:ext cx="576064" cy="360040"/>
            </a:xfrm>
            <a:prstGeom prst="rect">
              <a:avLst/>
            </a:prstGeom>
            <a:solidFill>
              <a:srgbClr val="FFFF00">
                <a:alpha val="58038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254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7654" name="Rectángulo 7"/>
            <p:cNvSpPr>
              <a:spLocks noChangeArrowheads="1"/>
            </p:cNvSpPr>
            <p:nvPr/>
          </p:nvSpPr>
          <p:spPr bwMode="auto">
            <a:xfrm>
              <a:off x="5782321" y="8045153"/>
              <a:ext cx="7560840" cy="1269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l"/>
              <a:r>
                <a:rPr lang="de-DE" sz="1300" dirty="0">
                  <a:solidFill>
                    <a:srgbClr val="7D7D7D"/>
                  </a:solidFill>
                  <a:latin typeface="Andale Mono" charset="0"/>
                  <a:cs typeface="Andale Mono" charset="0"/>
                </a:rPr>
                <a:t>@HWI-BRUNOP16X_0001:1:1:1278:989#0/2</a:t>
              </a:r>
            </a:p>
            <a:p>
              <a:pPr algn="l"/>
              <a:r>
                <a:rPr lang="de-DE" sz="1300" dirty="0">
                  <a:solidFill>
                    <a:srgbClr val="7D7D7D"/>
                  </a:solidFill>
                  <a:latin typeface="Andale Mono" charset="0"/>
                  <a:cs typeface="Andale Mono" charset="0"/>
                </a:rPr>
                <a:t>AACCCACACAGGAGAGCAGCCTTACAGATGCAAATACTGTG</a:t>
              </a:r>
            </a:p>
            <a:p>
              <a:pPr algn="l"/>
              <a:r>
                <a:rPr lang="de-DE" sz="1300" dirty="0">
                  <a:solidFill>
                    <a:srgbClr val="7D7D7D"/>
                  </a:solidFill>
                  <a:latin typeface="Andale Mono" charset="0"/>
                  <a:cs typeface="Andale Mono" charset="0"/>
                </a:rPr>
                <a:t>+</a:t>
              </a:r>
            </a:p>
            <a:p>
              <a:pPr algn="l"/>
              <a:r>
                <a:rPr lang="de-DE" sz="1300" dirty="0">
                  <a:solidFill>
                    <a:srgbClr val="7D7D7D"/>
                  </a:solidFill>
                  <a:latin typeface="Andale Mono" charset="0"/>
                  <a:cs typeface="Andale Mono" charset="0"/>
                </a:rPr>
                <a:t>]K___fffffggghgeggggggdgggggfgggggegggghh</a:t>
              </a:r>
              <a:endParaRPr lang="es-ES" sz="1300" dirty="0">
                <a:solidFill>
                  <a:srgbClr val="7D7D7D"/>
                </a:solidFill>
                <a:latin typeface="Andale Mono" charset="0"/>
                <a:cs typeface="Andale Mono" charset="0"/>
              </a:endParaRPr>
            </a:p>
          </p:txBody>
        </p:sp>
        <p:sp>
          <p:nvSpPr>
            <p:cNvPr id="27655" name="Rectángulo 14"/>
            <p:cNvSpPr>
              <a:spLocks noChangeArrowheads="1"/>
            </p:cNvSpPr>
            <p:nvPr/>
          </p:nvSpPr>
          <p:spPr bwMode="auto">
            <a:xfrm>
              <a:off x="10462840" y="5956920"/>
              <a:ext cx="576064" cy="360040"/>
            </a:xfrm>
            <a:prstGeom prst="rect">
              <a:avLst/>
            </a:prstGeom>
            <a:solidFill>
              <a:srgbClr val="FFFF00">
                <a:alpha val="58038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254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7656" name="Rectángulo 4"/>
            <p:cNvSpPr>
              <a:spLocks noChangeArrowheads="1"/>
            </p:cNvSpPr>
            <p:nvPr/>
          </p:nvSpPr>
          <p:spPr bwMode="auto">
            <a:xfrm>
              <a:off x="5782321" y="3652663"/>
              <a:ext cx="6480720" cy="1269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l"/>
              <a:r>
                <a:rPr lang="nl-NL" sz="1300" dirty="0">
                  <a:solidFill>
                    <a:schemeClr val="bg2"/>
                  </a:solidFill>
                  <a:latin typeface="Andale Mono" charset="0"/>
                  <a:cs typeface="Andale Mono" charset="0"/>
                </a:rPr>
                <a:t>@HWI-BRUNOP16X_0001:1:1:1466:1018#0/1</a:t>
              </a:r>
            </a:p>
            <a:p>
              <a:pPr algn="l"/>
              <a:r>
                <a:rPr lang="nl-NL" sz="1300" dirty="0">
                  <a:solidFill>
                    <a:schemeClr val="bg2"/>
                  </a:solidFill>
                  <a:latin typeface="Andale Mono" charset="0"/>
                  <a:cs typeface="Andale Mono" charset="0"/>
                </a:rPr>
                <a:t>AAGGAAGTGCTTGTCTGGCTAACACAGCNAGNCACGTGAC</a:t>
              </a:r>
            </a:p>
            <a:p>
              <a:pPr algn="l"/>
              <a:r>
                <a:rPr lang="nl-NL" sz="1300" dirty="0">
                  <a:solidFill>
                    <a:schemeClr val="bg2"/>
                  </a:solidFill>
                  <a:latin typeface="Andale Mono" charset="0"/>
                  <a:cs typeface="Andale Mono" charset="0"/>
                </a:rPr>
                <a:t>+</a:t>
              </a:r>
            </a:p>
            <a:p>
              <a:pPr algn="l"/>
              <a:r>
                <a:rPr lang="nl-NL" sz="1300" dirty="0">
                  <a:solidFill>
                    <a:schemeClr val="bg2"/>
                  </a:solidFill>
                  <a:latin typeface="Andale Mono" charset="0"/>
                  <a:cs typeface="Andale Mono" charset="0"/>
                </a:rPr>
                <a:t>aVfbe`^^^_TTTSSdffffdfffabbZbbfebafbbbbb</a:t>
              </a:r>
            </a:p>
          </p:txBody>
        </p:sp>
        <p:sp>
          <p:nvSpPr>
            <p:cNvPr id="27657" name="CuadroTexto 5"/>
            <p:cNvSpPr txBox="1">
              <a:spLocks noChangeArrowheads="1"/>
            </p:cNvSpPr>
            <p:nvPr/>
          </p:nvSpPr>
          <p:spPr bwMode="auto">
            <a:xfrm>
              <a:off x="5782321" y="2932584"/>
              <a:ext cx="4608512" cy="678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algn="l" eaLnBrk="1" hangingPunct="1"/>
              <a:r>
                <a:rPr lang="es-ES" sz="2500" dirty="0"/>
                <a:t>my_sequence.fastq</a:t>
              </a:r>
            </a:p>
          </p:txBody>
        </p:sp>
        <p:sp>
          <p:nvSpPr>
            <p:cNvPr id="27658" name="Rectángulo 6"/>
            <p:cNvSpPr>
              <a:spLocks noChangeArrowheads="1"/>
            </p:cNvSpPr>
            <p:nvPr/>
          </p:nvSpPr>
          <p:spPr bwMode="auto">
            <a:xfrm>
              <a:off x="5854328" y="5956920"/>
              <a:ext cx="7632848" cy="1269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l"/>
              <a:r>
                <a:rPr lang="nl-NL" sz="1300" dirty="0">
                  <a:solidFill>
                    <a:srgbClr val="7D7D7D"/>
                  </a:solidFill>
                  <a:latin typeface="Andale Mono" charset="0"/>
                  <a:cs typeface="Andale Mono" charset="0"/>
                </a:rPr>
                <a:t>@HWI-BRUNOP16X_0001:1:1:1278:989#0/1</a:t>
              </a:r>
            </a:p>
            <a:p>
              <a:pPr algn="l"/>
              <a:r>
                <a:rPr lang="nl-NL" sz="1300" dirty="0">
                  <a:solidFill>
                    <a:srgbClr val="7D7D7D"/>
                  </a:solidFill>
                  <a:latin typeface="Andale Mono" charset="0"/>
                  <a:cs typeface="Andale Mono" charset="0"/>
                </a:rPr>
                <a:t>NAAATTTCGAATTTCTGTGAAGTAAGCATCTTCTTTGTCAT</a:t>
              </a:r>
            </a:p>
            <a:p>
              <a:pPr algn="l"/>
              <a:r>
                <a:rPr lang="nl-NL" sz="1300" dirty="0">
                  <a:solidFill>
                    <a:srgbClr val="7D7D7D"/>
                  </a:solidFill>
                  <a:latin typeface="Andale Mono" charset="0"/>
                  <a:cs typeface="Andale Mono" charset="0"/>
                </a:rPr>
                <a:t>+</a:t>
              </a:r>
            </a:p>
            <a:p>
              <a:pPr algn="l"/>
              <a:r>
                <a:rPr lang="nl-NL" sz="1300" dirty="0">
                  <a:solidFill>
                    <a:srgbClr val="7D7D7D"/>
                  </a:solidFill>
                  <a:latin typeface="Andale Mono" charset="0"/>
                  <a:cs typeface="Andale Mono" charset="0"/>
                </a:rPr>
                <a:t>BJJGGKIINN^^^^^QQNTUQOOTTTRTOTY^^Y^\\^^^\</a:t>
              </a:r>
              <a:endParaRPr lang="es-ES" sz="1300" dirty="0">
                <a:solidFill>
                  <a:srgbClr val="7D7D7D"/>
                </a:solidFill>
                <a:latin typeface="Andale Mono" charset="0"/>
                <a:cs typeface="Andale Mono" charset="0"/>
              </a:endParaRPr>
            </a:p>
          </p:txBody>
        </p:sp>
        <p:sp>
          <p:nvSpPr>
            <p:cNvPr id="11" name="Rectángulo 10"/>
            <p:cNvSpPr/>
            <p:nvPr/>
          </p:nvSpPr>
          <p:spPr bwMode="auto">
            <a:xfrm>
              <a:off x="5710312" y="3004025"/>
              <a:ext cx="6120680" cy="2020995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es-ES">
                <a:solidFill>
                  <a:schemeClr val="bg1">
                    <a:lumMod val="75000"/>
                  </a:schemeClr>
                </a:solidFill>
                <a:latin typeface="Gill Sans" charset="0"/>
                <a:ea typeface="ヒラギノ角ゴ ProN W3" charset="0"/>
                <a:cs typeface="ヒラギノ角ゴ ProN W3" charset="0"/>
              </a:endParaRPr>
            </a:p>
          </p:txBody>
        </p:sp>
        <p:grpSp>
          <p:nvGrpSpPr>
            <p:cNvPr id="3" name="Agrupar 13"/>
            <p:cNvGrpSpPr>
              <a:grpSpLocks/>
            </p:cNvGrpSpPr>
            <p:nvPr/>
          </p:nvGrpSpPr>
          <p:grpSpPr bwMode="auto">
            <a:xfrm>
              <a:off x="5710312" y="5236840"/>
              <a:ext cx="6120680" cy="4107997"/>
              <a:chOff x="5854328" y="5236840"/>
              <a:chExt cx="6858111" cy="4247251"/>
            </a:xfrm>
          </p:grpSpPr>
          <p:sp>
            <p:nvSpPr>
              <p:cNvPr id="27663" name="CuadroTexto 8"/>
              <p:cNvSpPr txBox="1">
                <a:spLocks noChangeArrowheads="1"/>
              </p:cNvSpPr>
              <p:nvPr/>
            </p:nvSpPr>
            <p:spPr bwMode="auto">
              <a:xfrm>
                <a:off x="5926336" y="5236840"/>
                <a:ext cx="5256584" cy="7015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9pPr>
              </a:lstStyle>
              <a:p>
                <a:pPr algn="l" eaLnBrk="1" hangingPunct="1"/>
                <a:r>
                  <a:rPr lang="es-ES" sz="2500" dirty="0"/>
                  <a:t>my_sequence_1.fastq</a:t>
                </a:r>
              </a:p>
            </p:txBody>
          </p:sp>
          <p:sp>
            <p:nvSpPr>
              <p:cNvPr id="27664" name="CuadroTexto 9"/>
              <p:cNvSpPr txBox="1">
                <a:spLocks noChangeArrowheads="1"/>
              </p:cNvSpPr>
              <p:nvPr/>
            </p:nvSpPr>
            <p:spPr bwMode="auto">
              <a:xfrm>
                <a:off x="5926336" y="7321412"/>
                <a:ext cx="5256584" cy="7015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defRPr>
                </a:lvl9pPr>
              </a:lstStyle>
              <a:p>
                <a:pPr algn="l" eaLnBrk="1" hangingPunct="1"/>
                <a:r>
                  <a:rPr lang="es-ES" sz="2500" dirty="0"/>
                  <a:t>my_sequence_2.fastq</a:t>
                </a:r>
              </a:p>
            </p:txBody>
          </p:sp>
          <p:sp>
            <p:nvSpPr>
              <p:cNvPr id="12" name="Rectángulo 11"/>
              <p:cNvSpPr/>
              <p:nvPr/>
            </p:nvSpPr>
            <p:spPr bwMode="auto">
              <a:xfrm>
                <a:off x="5854328" y="5308369"/>
                <a:ext cx="6858111" cy="2087863"/>
              </a:xfrm>
              <a:prstGeom prst="rect">
                <a:avLst/>
              </a:prstGeom>
              <a:noFill/>
              <a:ln>
                <a:solidFill>
                  <a:srgbClr val="A6A6A6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defRPr/>
                </a:pPr>
                <a:endParaRPr lang="es-ES">
                  <a:solidFill>
                    <a:srgbClr val="000000"/>
                  </a:solidFill>
                  <a:latin typeface="Gill Sans" charset="0"/>
                  <a:ea typeface="ヒラギノ角ゴ ProN W3" charset="0"/>
                  <a:cs typeface="ヒラギノ角ゴ ProN W3" charset="0"/>
                </a:endParaRPr>
              </a:p>
            </p:txBody>
          </p:sp>
          <p:sp>
            <p:nvSpPr>
              <p:cNvPr id="13" name="Rectángulo 12"/>
              <p:cNvSpPr/>
              <p:nvPr/>
            </p:nvSpPr>
            <p:spPr bwMode="auto">
              <a:xfrm>
                <a:off x="5854328" y="7396228"/>
                <a:ext cx="6858111" cy="2087863"/>
              </a:xfrm>
              <a:prstGeom prst="rect">
                <a:avLst/>
              </a:prstGeom>
              <a:noFill/>
              <a:ln>
                <a:solidFill>
                  <a:srgbClr val="A6A6A6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defRPr/>
                </a:pPr>
                <a:endParaRPr lang="es-ES">
                  <a:solidFill>
                    <a:srgbClr val="000000"/>
                  </a:solidFill>
                  <a:latin typeface="Gill Sans" charset="0"/>
                  <a:ea typeface="ヒラギノ角ゴ ProN W3" charset="0"/>
                  <a:cs typeface="ヒラギノ角ゴ ProN W3" charset="0"/>
                </a:endParaRPr>
              </a:p>
            </p:txBody>
          </p:sp>
        </p:grpSp>
        <p:sp>
          <p:nvSpPr>
            <p:cNvPr id="27661" name="CuadroTexto 16"/>
            <p:cNvSpPr txBox="1">
              <a:spLocks noChangeArrowheads="1"/>
            </p:cNvSpPr>
            <p:nvPr/>
          </p:nvSpPr>
          <p:spPr bwMode="auto">
            <a:xfrm>
              <a:off x="11830992" y="3580655"/>
              <a:ext cx="1152128" cy="105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algn="l" eaLnBrk="1" hangingPunct="1"/>
              <a:r>
                <a:rPr lang="es-ES"/>
                <a:t>SE</a:t>
              </a:r>
            </a:p>
          </p:txBody>
        </p:sp>
        <p:sp>
          <p:nvSpPr>
            <p:cNvPr id="27662" name="CuadroTexto 17"/>
            <p:cNvSpPr txBox="1">
              <a:spLocks noChangeArrowheads="1"/>
            </p:cNvSpPr>
            <p:nvPr/>
          </p:nvSpPr>
          <p:spPr bwMode="auto">
            <a:xfrm>
              <a:off x="11830992" y="6965031"/>
              <a:ext cx="1152128" cy="105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algn="l" eaLnBrk="1" hangingPunct="1"/>
              <a:r>
                <a:rPr lang="es-ES"/>
                <a:t>PE</a:t>
              </a:r>
            </a:p>
          </p:txBody>
        </p:sp>
      </p:grpSp>
      <p:sp>
        <p:nvSpPr>
          <p:cNvPr id="21" name="Título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s-ES" dirty="0"/>
              <a:t>Single- vs paired-end sequencing</a:t>
            </a: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 fontScale="85000" lnSpcReduction="20000"/>
          </a:bodyPr>
          <a:lstStyle>
            <a:defPPr>
              <a:defRPr lang="de-DE"/>
            </a:defPPr>
            <a:lvl1pPr algn="ctr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sz="1400" b="1" kern="1200">
                <a:solidFill>
                  <a:srgbClr val="FFFFFF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9pPr>
          </a:lstStyle>
          <a:p>
            <a:pPr>
              <a:defRPr/>
            </a:pPr>
            <a:fld id="{E3EB7362-AC99-574E-9104-9ED477E93950}" type="slidenum">
              <a:rPr lang="de-DE" smtClean="0"/>
              <a:pPr>
                <a:defRPr/>
              </a:pPr>
              <a:t>17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21940044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Having enough data (reads)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 fontScale="85000" lnSpcReduction="20000"/>
          </a:bodyPr>
          <a:lstStyle>
            <a:defPPr>
              <a:defRPr lang="de-DE"/>
            </a:defPPr>
            <a:lvl1pPr algn="ctr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sz="1400" b="1" kern="1200">
                <a:solidFill>
                  <a:srgbClr val="FFFFFF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pitchFamily="1" charset="0"/>
                <a:ea typeface="Geneva" pitchFamily="1" charset="0"/>
                <a:cs typeface="Geneva" pitchFamily="1" charset="0"/>
              </a:defRPr>
            </a:lvl9pPr>
          </a:lstStyle>
          <a:p>
            <a:pPr>
              <a:defRPr/>
            </a:pPr>
            <a:fld id="{E3EB7362-AC99-574E-9104-9ED477E93950}" type="slidenum">
              <a:rPr lang="de-DE" smtClean="0"/>
              <a:pPr>
                <a:defRPr/>
              </a:pPr>
              <a:t>18</a:t>
            </a:fld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>
                <a:latin typeface="+mn-lt"/>
              </a:rPr>
              <a:t>COVERAGE: How many reads do we need?</a:t>
            </a:r>
          </a:p>
          <a:p>
            <a:endParaRPr lang="en-US" sz="1100" dirty="0">
              <a:latin typeface="+mn-lt"/>
            </a:endParaRPr>
          </a:p>
          <a:p>
            <a:pPr marL="0" indent="0">
              <a:buNone/>
            </a:pPr>
            <a:r>
              <a:rPr lang="en-US" sz="2400" dirty="0">
                <a:latin typeface="+mn-lt"/>
              </a:rPr>
              <a:t>The coverage is defined as C = ( </a:t>
            </a:r>
            <a:r>
              <a:rPr lang="en-US" sz="2400" dirty="0" err="1">
                <a:latin typeface="+mn-lt"/>
              </a:rPr>
              <a:t>R</a:t>
            </a:r>
            <a:r>
              <a:rPr lang="en-US" sz="2400" baseline="-33000" dirty="0" err="1">
                <a:latin typeface="+mn-lt"/>
              </a:rPr>
              <a:t>length</a:t>
            </a:r>
            <a:r>
              <a:rPr lang="en-US" sz="2400" dirty="0">
                <a:latin typeface="+mn-lt"/>
              </a:rPr>
              <a:t> x  </a:t>
            </a:r>
            <a:r>
              <a:rPr lang="en-US" sz="2400" dirty="0" err="1">
                <a:latin typeface="+mn-lt"/>
              </a:rPr>
              <a:t>R</a:t>
            </a:r>
            <a:r>
              <a:rPr lang="en-US" sz="2400" baseline="-33000" dirty="0" err="1">
                <a:latin typeface="+mn-lt"/>
              </a:rPr>
              <a:t>num</a:t>
            </a:r>
            <a:r>
              <a:rPr lang="en-US" sz="2400" baseline="-33000" dirty="0">
                <a:latin typeface="+mn-lt"/>
              </a:rPr>
              <a:t> </a:t>
            </a:r>
            <a:r>
              <a:rPr lang="en-US" sz="2400" dirty="0">
                <a:latin typeface="+mn-lt"/>
              </a:rPr>
              <a:t>) / </a:t>
            </a:r>
            <a:r>
              <a:rPr lang="en-US" sz="2400" dirty="0" err="1">
                <a:latin typeface="+mn-lt"/>
              </a:rPr>
              <a:t>A</a:t>
            </a:r>
            <a:r>
              <a:rPr lang="en-US" sz="2400" baseline="-33000" dirty="0" err="1">
                <a:latin typeface="+mn-lt"/>
              </a:rPr>
              <a:t>length</a:t>
            </a:r>
            <a:endParaRPr lang="en-US" sz="2400" baseline="-33000" dirty="0">
              <a:latin typeface="+mn-lt"/>
            </a:endParaRPr>
          </a:p>
          <a:p>
            <a:endParaRPr lang="en-US" sz="2400" dirty="0">
              <a:latin typeface="+mn-lt"/>
            </a:endParaRPr>
          </a:p>
          <a:p>
            <a:pPr marL="0" indent="0">
              <a:buNone/>
            </a:pPr>
            <a:r>
              <a:rPr lang="en-US" sz="2400" dirty="0" err="1">
                <a:latin typeface="+mn-lt"/>
              </a:rPr>
              <a:t>R</a:t>
            </a:r>
            <a:r>
              <a:rPr lang="en-US" sz="2400" baseline="-33000" dirty="0" err="1">
                <a:latin typeface="+mn-lt"/>
              </a:rPr>
              <a:t>length</a:t>
            </a:r>
            <a:r>
              <a:rPr lang="en-US" sz="2400" dirty="0">
                <a:latin typeface="+mn-lt"/>
              </a:rPr>
              <a:t> = length in nucleotides of the reads </a:t>
            </a:r>
          </a:p>
          <a:p>
            <a:pPr marL="0" indent="0">
              <a:buNone/>
            </a:pPr>
            <a:r>
              <a:rPr lang="en-US" sz="2400" dirty="0" err="1">
                <a:latin typeface="+mn-lt"/>
              </a:rPr>
              <a:t>R</a:t>
            </a:r>
            <a:r>
              <a:rPr lang="en-US" sz="2400" baseline="-33000" dirty="0" err="1">
                <a:latin typeface="+mn-lt"/>
              </a:rPr>
              <a:t>num</a:t>
            </a:r>
            <a:r>
              <a:rPr lang="en-US" sz="2400" baseline="-33000" dirty="0">
                <a:latin typeface="+mn-lt"/>
              </a:rPr>
              <a:t> </a:t>
            </a:r>
            <a:r>
              <a:rPr lang="en-US" sz="2400" dirty="0">
                <a:latin typeface="+mn-lt"/>
              </a:rPr>
              <a:t>  = number of sequenced reads</a:t>
            </a:r>
          </a:p>
          <a:p>
            <a:pPr marL="0" indent="0">
              <a:buNone/>
            </a:pPr>
            <a:r>
              <a:rPr lang="en-US" sz="2400" dirty="0" err="1">
                <a:latin typeface="+mn-lt"/>
              </a:rPr>
              <a:t>A</a:t>
            </a:r>
            <a:r>
              <a:rPr lang="en-US" sz="2400" baseline="-33000" dirty="0" err="1">
                <a:latin typeface="+mn-lt"/>
              </a:rPr>
              <a:t>length</a:t>
            </a:r>
            <a:r>
              <a:rPr lang="en-US" sz="2400" baseline="-33000" dirty="0">
                <a:latin typeface="+mn-lt"/>
              </a:rPr>
              <a:t> </a:t>
            </a:r>
            <a:r>
              <a:rPr lang="en-US" sz="2400" dirty="0">
                <a:latin typeface="+mn-lt"/>
              </a:rPr>
              <a:t>= number of nucleotides of sequenced subject (genome, 	 </a:t>
            </a:r>
            <a:r>
              <a:rPr lang="en-US" sz="2400" dirty="0" err="1">
                <a:latin typeface="+mn-lt"/>
              </a:rPr>
              <a:t>transcriptome</a:t>
            </a:r>
            <a:r>
              <a:rPr lang="en-US" sz="2400" dirty="0">
                <a:latin typeface="+mn-lt"/>
              </a:rPr>
              <a:t>, </a:t>
            </a:r>
            <a:r>
              <a:rPr lang="en-US" sz="2400" dirty="0" err="1">
                <a:latin typeface="+mn-lt"/>
              </a:rPr>
              <a:t>exome</a:t>
            </a:r>
            <a:r>
              <a:rPr lang="en-US" sz="2400" dirty="0">
                <a:latin typeface="+mn-lt"/>
              </a:rPr>
              <a:t>)</a:t>
            </a:r>
          </a:p>
          <a:p>
            <a:pPr marL="0" indent="0">
              <a:buNone/>
            </a:pPr>
            <a:endParaRPr lang="en-US" sz="1600" dirty="0">
              <a:latin typeface="+mn-lt"/>
            </a:endParaRPr>
          </a:p>
          <a:p>
            <a:pPr marL="0" indent="0">
              <a:buNone/>
            </a:pPr>
            <a:r>
              <a:rPr lang="en-US" sz="2400" dirty="0">
                <a:latin typeface="+mn-lt"/>
              </a:rPr>
              <a:t>The amount of sequencing needed for a given sample is determined by the goals of the experiment and the nature of the RNA sample. </a:t>
            </a:r>
          </a:p>
          <a:p>
            <a:endParaRPr lang="en-US" sz="1600" dirty="0">
              <a:latin typeface="+mn-lt"/>
            </a:endParaRPr>
          </a:p>
          <a:p>
            <a:endParaRPr lang="en-US" sz="1600" dirty="0">
              <a:latin typeface="+mn-lt"/>
            </a:endParaRPr>
          </a:p>
          <a:p>
            <a:endParaRPr lang="en-US" sz="1100" dirty="0">
              <a:latin typeface="+mn-lt"/>
            </a:endParaRPr>
          </a:p>
          <a:p>
            <a:endParaRPr lang="en-US" sz="1100" dirty="0">
              <a:latin typeface="+mn-lt"/>
            </a:endParaRPr>
          </a:p>
          <a:p>
            <a:endParaRPr lang="en-US" sz="1100" dirty="0">
              <a:latin typeface="+mn-lt"/>
            </a:endParaRPr>
          </a:p>
          <a:p>
            <a:pPr marL="0" indent="0">
              <a:buNone/>
            </a:pPr>
            <a:endParaRPr lang="en-US" sz="1100" dirty="0">
              <a:latin typeface="+mn-lt"/>
            </a:endParaRPr>
          </a:p>
          <a:p>
            <a:endParaRPr lang="en-US" sz="1100" dirty="0">
              <a:latin typeface="+mn-lt"/>
            </a:endParaRPr>
          </a:p>
          <a:p>
            <a:endParaRPr lang="en-US" sz="1100" dirty="0">
              <a:latin typeface="+mn-lt"/>
            </a:endParaRPr>
          </a:p>
          <a:p>
            <a:pPr marL="0" indent="0">
              <a:buNone/>
            </a:pPr>
            <a:r>
              <a:rPr lang="en-US" sz="2000" dirty="0">
                <a:latin typeface="+mn-lt"/>
              </a:rPr>
              <a:t>Sims et al. Nature Reviews Genetics 15, 121–132 (2014)</a:t>
            </a:r>
          </a:p>
        </p:txBody>
      </p:sp>
    </p:spTree>
    <p:extLst>
      <p:ext uri="{BB962C8B-B14F-4D97-AF65-F5344CB8AC3E}">
        <p14:creationId xmlns:p14="http://schemas.microsoft.com/office/powerpoint/2010/main" val="15354536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BA70949-9CCF-5A47-BFCE-82A793C612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From reads to gene expression</a:t>
            </a:r>
          </a:p>
        </p:txBody>
      </p:sp>
    </p:spTree>
    <p:extLst>
      <p:ext uri="{BB962C8B-B14F-4D97-AF65-F5344CB8AC3E}">
        <p14:creationId xmlns:p14="http://schemas.microsoft.com/office/powerpoint/2010/main" val="14279219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3B402DE-F634-DB43-BA40-34E0172BA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Larger transcripts generate more reads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DAEB7D7-F3D6-F4F3-C0A2-08CE881D6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574" y="1754373"/>
            <a:ext cx="7866863" cy="229323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D2EE68C-A3E4-B33C-1967-185FF9823401}"/>
              </a:ext>
            </a:extLst>
          </p:cNvPr>
          <p:cNvSpPr txBox="1"/>
          <p:nvPr/>
        </p:nvSpPr>
        <p:spPr>
          <a:xfrm>
            <a:off x="6341630" y="6550223"/>
            <a:ext cx="28023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aseline="0" dirty="0">
                <a:latin typeface="Tahoma"/>
                <a:cs typeface="Tahoma"/>
              </a:rPr>
              <a:t>Garber et. </a:t>
            </a:r>
            <a:r>
              <a:rPr lang="en-US" sz="1400" dirty="0">
                <a:latin typeface="Tahoma"/>
                <a:cs typeface="Tahoma"/>
              </a:rPr>
              <a:t>Al. Nat. Methods 2011</a:t>
            </a:r>
            <a:endParaRPr lang="en-US" sz="1400" baseline="0" dirty="0"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8867374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17450-4196-362C-7207-37632B875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need to normalize</a:t>
            </a:r>
          </a:p>
        </p:txBody>
      </p:sp>
      <p:sp>
        <p:nvSpPr>
          <p:cNvPr id="3" name="Google Shape;1273;p91">
            <a:extLst>
              <a:ext uri="{FF2B5EF4-FFF2-40B4-BE49-F238E27FC236}">
                <a16:creationId xmlns:a16="http://schemas.microsoft.com/office/drawing/2014/main" id="{F9F21E52-EB9C-E3CA-934E-9ED0D632A0D6}"/>
              </a:ext>
            </a:extLst>
          </p:cNvPr>
          <p:cNvSpPr txBox="1">
            <a:spLocks/>
          </p:cNvSpPr>
          <p:nvPr/>
        </p:nvSpPr>
        <p:spPr>
          <a:xfrm>
            <a:off x="727650" y="1439779"/>
            <a:ext cx="7688700" cy="2377309"/>
          </a:xfrm>
          <a:prstGeom prst="rect">
            <a:avLst/>
          </a:prstGeom>
        </p:spPr>
        <p:txBody>
          <a:bodyPr spcFirstLastPara="1" vert="horz" wrap="square" lIns="91425" tIns="91425" rIns="91425" bIns="91425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ts val="60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Tahoma"/>
                <a:ea typeface="ＭＳ Ｐゴシック" charset="-128"/>
                <a:cs typeface="ＭＳ Ｐゴシック" charset="-128"/>
              </a:defRPr>
            </a:lvl1pPr>
            <a:lvl2pPr marL="593725" indent="-285750" algn="l" defTabSz="457200" rtl="0" eaLnBrk="1" fontAlgn="base" hangingPunct="1">
              <a:spcBef>
                <a:spcPct val="20000"/>
              </a:spcBef>
              <a:spcAft>
                <a:spcPts val="60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Tahoma"/>
                <a:ea typeface="ＭＳ Ｐゴシック" charset="-128"/>
                <a:cs typeface="+mn-cs"/>
              </a:defRPr>
            </a:lvl2pPr>
            <a:lvl3pPr marL="868363" indent="-228600" algn="l" defTabSz="457200" rtl="0" eaLnBrk="1" fontAlgn="base" hangingPunct="1">
              <a:spcBef>
                <a:spcPct val="20000"/>
              </a:spcBef>
              <a:spcAft>
                <a:spcPts val="600"/>
              </a:spcAft>
              <a:buFont typeface="Arial" charset="0"/>
              <a:buChar char="•"/>
              <a:defRPr sz="1400" kern="1200">
                <a:solidFill>
                  <a:schemeClr val="tx1"/>
                </a:solidFill>
                <a:latin typeface="Tahoma"/>
                <a:ea typeface="ＭＳ Ｐゴシック" charset="-128"/>
                <a:cs typeface="+mn-cs"/>
              </a:defRPr>
            </a:lvl3pPr>
            <a:lvl4pPr marL="1143000" indent="-228600" algn="l" defTabSz="457200" rtl="0" eaLnBrk="1" fontAlgn="base" hangingPunct="1">
              <a:spcBef>
                <a:spcPct val="20000"/>
              </a:spcBef>
              <a:spcAft>
                <a:spcPts val="600"/>
              </a:spcAft>
              <a:buFont typeface="Arial" charset="0"/>
              <a:buChar char="•"/>
              <a:defRPr sz="1300" kern="1200">
                <a:solidFill>
                  <a:schemeClr val="tx1"/>
                </a:solidFill>
                <a:latin typeface="Tahoma"/>
                <a:ea typeface="ＭＳ Ｐゴシック" charset="-128"/>
                <a:cs typeface="+mn-cs"/>
              </a:defRPr>
            </a:lvl4pPr>
            <a:lvl5pPr marL="1416050" indent="-228600" algn="l" defTabSz="457200" rtl="0" eaLnBrk="1" fontAlgn="base" hangingPunct="1">
              <a:spcBef>
                <a:spcPct val="20000"/>
              </a:spcBef>
              <a:spcAft>
                <a:spcPts val="600"/>
              </a:spcAft>
              <a:buFont typeface="Arial" charset="0"/>
              <a:buChar char="•"/>
              <a:defRPr sz="1300" kern="1200">
                <a:solidFill>
                  <a:schemeClr val="tx1"/>
                </a:solidFill>
                <a:latin typeface="Tahoma"/>
                <a:ea typeface="ＭＳ Ｐゴシック" charset="-128"/>
                <a:cs typeface="+mn-cs"/>
              </a:defRPr>
            </a:lvl5pPr>
            <a:lvl6pPr marL="178308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Font typeface="Arial"/>
              <a:buChar char="•"/>
              <a:defRPr sz="1200" kern="1200" baseline="0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000"/>
              </a:spcBef>
              <a:buSzPct val="90000"/>
              <a:buFont typeface="Arial" charset="0"/>
              <a:buNone/>
            </a:pPr>
            <a:r>
              <a:rPr lang="en-US" sz="1900" dirty="0"/>
              <a:t>RNA-Seq read output depends on:</a:t>
            </a:r>
          </a:p>
          <a:p>
            <a:pPr indent="-349250">
              <a:spcBef>
                <a:spcPts val="1600"/>
              </a:spcBef>
              <a:buSzPct val="90000"/>
            </a:pPr>
            <a:r>
              <a:rPr lang="en-US" sz="1900" b="1" dirty="0"/>
              <a:t>Transcript expression level in the cell/tissue</a:t>
            </a:r>
          </a:p>
          <a:p>
            <a:pPr indent="-349250">
              <a:spcBef>
                <a:spcPts val="1600"/>
              </a:spcBef>
              <a:buSzPct val="90000"/>
            </a:pPr>
            <a:r>
              <a:rPr lang="en-US" sz="1900" dirty="0">
                <a:solidFill>
                  <a:schemeClr val="bg2">
                    <a:lumMod val="50000"/>
                  </a:schemeClr>
                </a:solidFill>
              </a:rPr>
              <a:t>Transcript length</a:t>
            </a:r>
          </a:p>
          <a:p>
            <a:pPr indent="-349250">
              <a:spcBef>
                <a:spcPts val="1600"/>
              </a:spcBef>
              <a:spcAft>
                <a:spcPts val="1600"/>
              </a:spcAft>
              <a:buSzPct val="90000"/>
            </a:pPr>
            <a:r>
              <a:rPr lang="en-US" sz="1900" dirty="0">
                <a:solidFill>
                  <a:schemeClr val="bg2">
                    <a:lumMod val="50000"/>
                  </a:schemeClr>
                </a:solidFill>
              </a:rPr>
              <a:t>Depth of sequencing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35F692-E99F-8594-12E6-34214E0CDAB8}"/>
              </a:ext>
            </a:extLst>
          </p:cNvPr>
          <p:cNvSpPr txBox="1"/>
          <p:nvPr/>
        </p:nvSpPr>
        <p:spPr>
          <a:xfrm>
            <a:off x="1900911" y="6407388"/>
            <a:ext cx="5817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baseline="0" dirty="0">
                <a:latin typeface="Tahoma"/>
                <a:cs typeface="Tahoma"/>
              </a:rPr>
              <a:t>Can’t compare between genes or across samples</a:t>
            </a:r>
          </a:p>
        </p:txBody>
      </p:sp>
    </p:spTree>
    <p:extLst>
      <p:ext uri="{BB962C8B-B14F-4D97-AF65-F5344CB8AC3E}">
        <p14:creationId xmlns:p14="http://schemas.microsoft.com/office/powerpoint/2010/main" val="2059852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50CE1-4712-8AD3-EE87-204F4DF01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Transcripts per million (TPM) normalization</a:t>
            </a:r>
          </a:p>
        </p:txBody>
      </p:sp>
      <p:sp>
        <p:nvSpPr>
          <p:cNvPr id="3" name="Google Shape;1303;p95">
            <a:extLst>
              <a:ext uri="{FF2B5EF4-FFF2-40B4-BE49-F238E27FC236}">
                <a16:creationId xmlns:a16="http://schemas.microsoft.com/office/drawing/2014/main" id="{127C653B-50B0-733B-D342-5DC1FE250F7E}"/>
              </a:ext>
            </a:extLst>
          </p:cNvPr>
          <p:cNvSpPr txBox="1">
            <a:spLocks/>
          </p:cNvSpPr>
          <p:nvPr/>
        </p:nvSpPr>
        <p:spPr>
          <a:xfrm>
            <a:off x="729450" y="1405447"/>
            <a:ext cx="3666900" cy="1458536"/>
          </a:xfrm>
          <a:prstGeom prst="rect">
            <a:avLst/>
          </a:prstGeom>
        </p:spPr>
        <p:txBody>
          <a:bodyPr spcFirstLastPara="1" vert="horz" wrap="square" lIns="91425" tIns="91425" rIns="91425" bIns="91425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ts val="60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Tahoma"/>
                <a:ea typeface="ＭＳ Ｐゴシック" charset="-128"/>
                <a:cs typeface="ＭＳ Ｐゴシック" charset="-128"/>
              </a:defRPr>
            </a:lvl1pPr>
            <a:lvl2pPr marL="593725" indent="-285750" algn="l" defTabSz="457200" rtl="0" eaLnBrk="1" fontAlgn="base" hangingPunct="1">
              <a:spcBef>
                <a:spcPct val="20000"/>
              </a:spcBef>
              <a:spcAft>
                <a:spcPts val="60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Tahoma"/>
                <a:ea typeface="ＭＳ Ｐゴシック" charset="-128"/>
                <a:cs typeface="+mn-cs"/>
              </a:defRPr>
            </a:lvl2pPr>
            <a:lvl3pPr marL="868363" indent="-228600" algn="l" defTabSz="457200" rtl="0" eaLnBrk="1" fontAlgn="base" hangingPunct="1">
              <a:spcBef>
                <a:spcPct val="20000"/>
              </a:spcBef>
              <a:spcAft>
                <a:spcPts val="600"/>
              </a:spcAft>
              <a:buFont typeface="Arial" charset="0"/>
              <a:buChar char="•"/>
              <a:defRPr sz="1400" kern="1200">
                <a:solidFill>
                  <a:schemeClr val="tx1"/>
                </a:solidFill>
                <a:latin typeface="Tahoma"/>
                <a:ea typeface="ＭＳ Ｐゴシック" charset="-128"/>
                <a:cs typeface="+mn-cs"/>
              </a:defRPr>
            </a:lvl3pPr>
            <a:lvl4pPr marL="1143000" indent="-228600" algn="l" defTabSz="457200" rtl="0" eaLnBrk="1" fontAlgn="base" hangingPunct="1">
              <a:spcBef>
                <a:spcPct val="20000"/>
              </a:spcBef>
              <a:spcAft>
                <a:spcPts val="600"/>
              </a:spcAft>
              <a:buFont typeface="Arial" charset="0"/>
              <a:buChar char="•"/>
              <a:defRPr sz="1300" kern="1200">
                <a:solidFill>
                  <a:schemeClr val="tx1"/>
                </a:solidFill>
                <a:latin typeface="Tahoma"/>
                <a:ea typeface="ＭＳ Ｐゴシック" charset="-128"/>
                <a:cs typeface="+mn-cs"/>
              </a:defRPr>
            </a:lvl4pPr>
            <a:lvl5pPr marL="1416050" indent="-228600" algn="l" defTabSz="457200" rtl="0" eaLnBrk="1" fontAlgn="base" hangingPunct="1">
              <a:spcBef>
                <a:spcPct val="20000"/>
              </a:spcBef>
              <a:spcAft>
                <a:spcPts val="600"/>
              </a:spcAft>
              <a:buFont typeface="Arial" charset="0"/>
              <a:buChar char="•"/>
              <a:defRPr sz="1300" kern="1200">
                <a:solidFill>
                  <a:schemeClr val="tx1"/>
                </a:solidFill>
                <a:latin typeface="Tahoma"/>
                <a:ea typeface="ＭＳ Ｐゴシック" charset="-128"/>
                <a:cs typeface="+mn-cs"/>
              </a:defRPr>
            </a:lvl5pPr>
            <a:lvl6pPr marL="178308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Font typeface="Arial"/>
              <a:buChar char="•"/>
              <a:defRPr sz="1200" kern="1200" baseline="0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US" sz="1600" dirty="0"/>
              <a:t>Transcripts per Million</a:t>
            </a:r>
          </a:p>
          <a:p>
            <a:pPr indent="-330200">
              <a:spcBef>
                <a:spcPts val="1600"/>
              </a:spcBef>
              <a:buSzPts val="1600"/>
            </a:pPr>
            <a:r>
              <a:rPr lang="en-US" sz="1600" dirty="0"/>
              <a:t>Transcript length</a:t>
            </a:r>
          </a:p>
          <a:p>
            <a:pPr indent="-330200">
              <a:buSzPts val="1600"/>
            </a:pPr>
            <a:r>
              <a:rPr lang="en-US" sz="1600" dirty="0"/>
              <a:t>Library sequencing depth</a:t>
            </a:r>
          </a:p>
          <a:p>
            <a:pPr marL="0" indent="0">
              <a:spcBef>
                <a:spcPts val="1600"/>
              </a:spcBef>
              <a:spcAft>
                <a:spcPts val="1600"/>
              </a:spcAft>
              <a:buFont typeface="Arial" charset="0"/>
              <a:buNone/>
            </a:pPr>
            <a:endParaRPr lang="en-US" sz="1600" dirty="0"/>
          </a:p>
        </p:txBody>
      </p:sp>
      <p:pic>
        <p:nvPicPr>
          <p:cNvPr id="4" name="Google Shape;1304;p95">
            <a:extLst>
              <a:ext uri="{FF2B5EF4-FFF2-40B4-BE49-F238E27FC236}">
                <a16:creationId xmlns:a16="http://schemas.microsoft.com/office/drawing/2014/main" id="{FFC4BCC9-8C11-6271-73AB-A26292938F1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959688" y="3507430"/>
            <a:ext cx="5279600" cy="10969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Google Shape;1305;p95">
            <a:extLst>
              <a:ext uri="{FF2B5EF4-FFF2-40B4-BE49-F238E27FC236}">
                <a16:creationId xmlns:a16="http://schemas.microsoft.com/office/drawing/2014/main" id="{F7515CDE-17C5-E354-B203-409B8D0A59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62424246"/>
              </p:ext>
            </p:extLst>
          </p:nvPr>
        </p:nvGraphicFramePr>
        <p:xfrm>
          <a:off x="3897897" y="1721908"/>
          <a:ext cx="4671250" cy="1142075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415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8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0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4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34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282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counts</a:t>
                      </a:r>
                      <a:endParaRPr b="1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TPM</a:t>
                      </a:r>
                      <a:endParaRPr b="1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6900"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sample</a:t>
                      </a:r>
                      <a:endParaRPr b="1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rgbClr val="3C78D8"/>
                          </a:solidFill>
                        </a:rPr>
                        <a:t>ctrl</a:t>
                      </a:r>
                      <a:endParaRPr b="1" dirty="0">
                        <a:solidFill>
                          <a:srgbClr val="3C78D8"/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F1C232"/>
                          </a:solidFill>
                        </a:rPr>
                        <a:t>exp</a:t>
                      </a:r>
                      <a:endParaRPr b="1">
                        <a:solidFill>
                          <a:srgbClr val="F1C232"/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3C78D8"/>
                          </a:solidFill>
                        </a:rPr>
                        <a:t>ctrl</a:t>
                      </a:r>
                      <a:endParaRPr b="1">
                        <a:solidFill>
                          <a:srgbClr val="3C78D8"/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F1C232"/>
                          </a:solidFill>
                        </a:rPr>
                        <a:t>exp</a:t>
                      </a:r>
                      <a:endParaRPr b="1">
                        <a:solidFill>
                          <a:srgbClr val="F1C232"/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6900"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/>
                        <a:t>Fgf21</a:t>
                      </a:r>
                      <a:endParaRPr b="1" dirty="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173</a:t>
                      </a:r>
                      <a:endParaRPr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332</a:t>
                      </a:r>
                      <a:endParaRPr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/>
                        <a:t>27097.5</a:t>
                      </a:r>
                      <a:endParaRPr dirty="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/>
                        <a:t>76362.5</a:t>
                      </a:r>
                      <a:endParaRPr dirty="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959657A4-D709-5E1C-61E4-28BE8FE974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88" y="4925533"/>
            <a:ext cx="7772400" cy="16002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3CF93FF-C49D-8887-1E16-86FC19CB232A}"/>
              </a:ext>
            </a:extLst>
          </p:cNvPr>
          <p:cNvSpPr/>
          <p:nvPr/>
        </p:nvSpPr>
        <p:spPr>
          <a:xfrm>
            <a:off x="6868160" y="1605280"/>
            <a:ext cx="1894840" cy="14935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008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86C5EE3-2428-6C4A-8A98-32DCAA2BC3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952849"/>
            <a:ext cx="8382000" cy="2596093"/>
          </a:xfrm>
        </p:spPr>
        <p:txBody>
          <a:bodyPr/>
          <a:lstStyle/>
          <a:p>
            <a:r>
              <a:rPr lang="en-US" dirty="0"/>
              <a:t>The sum of all TPMs is the same for all samples</a:t>
            </a:r>
          </a:p>
          <a:p>
            <a:r>
              <a:rPr lang="en-US" dirty="0"/>
              <a:t>Accounts for differences in sample sequencing depth</a:t>
            </a:r>
          </a:p>
          <a:p>
            <a:r>
              <a:rPr lang="en-US" dirty="0"/>
              <a:t>Accounts for gene length differences. </a:t>
            </a:r>
          </a:p>
          <a:p>
            <a:pPr lvl="1"/>
            <a:r>
              <a:rPr lang="en-US" dirty="0"/>
              <a:t>if TPM</a:t>
            </a:r>
            <a:r>
              <a:rPr lang="en-US" baseline="-25000" dirty="0"/>
              <a:t>g1</a:t>
            </a:r>
            <a:r>
              <a:rPr lang="en-US" dirty="0"/>
              <a:t> &gt; TPM</a:t>
            </a:r>
            <a:r>
              <a:rPr lang="en-US" baseline="-25000" dirty="0"/>
              <a:t>g2</a:t>
            </a:r>
            <a:r>
              <a:rPr lang="en-US" dirty="0"/>
              <a:t> then g</a:t>
            </a:r>
            <a:r>
              <a:rPr lang="en-US" baseline="-25000" dirty="0"/>
              <a:t>1 </a:t>
            </a:r>
            <a:r>
              <a:rPr lang="en-US" dirty="0"/>
              <a:t>is more highly expressed than g</a:t>
            </a:r>
            <a:r>
              <a:rPr lang="en-US" baseline="-25000" dirty="0"/>
              <a:t>2</a:t>
            </a:r>
          </a:p>
          <a:p>
            <a:r>
              <a:rPr lang="en-US" sz="1600" dirty="0">
                <a:cs typeface="+mn-cs"/>
              </a:rPr>
              <a:t>For 3’ end libraries such as single cell, the equivalent for TPM is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69755CD-88BC-574C-AEB2-BAC186BEE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 of TPM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C72D405-E667-8F65-6053-2A3988C1A6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1305" y="3902011"/>
            <a:ext cx="33909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1784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951EA-76D7-99C7-F309-B7B3B0DEE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counts?, What Length?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48D64A2-D61A-A9AB-2150-6C2F784C79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352657"/>
            <a:ext cx="7772400" cy="262159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AB5C158-D65F-C806-A683-6EB80C56C199}"/>
              </a:ext>
            </a:extLst>
          </p:cNvPr>
          <p:cNvSpPr txBox="1"/>
          <p:nvPr/>
        </p:nvSpPr>
        <p:spPr>
          <a:xfrm>
            <a:off x="6341630" y="6550223"/>
            <a:ext cx="28023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aseline="0" dirty="0">
                <a:latin typeface="Tahoma"/>
                <a:cs typeface="Tahoma"/>
              </a:rPr>
              <a:t>Garber et. </a:t>
            </a:r>
            <a:r>
              <a:rPr lang="en-US" sz="1400" dirty="0">
                <a:latin typeface="Tahoma"/>
                <a:cs typeface="Tahoma"/>
              </a:rPr>
              <a:t>Al. Nat. Methods 2011</a:t>
            </a:r>
            <a:endParaRPr lang="en-US" sz="1400" baseline="0" dirty="0">
              <a:latin typeface="Tahoma"/>
              <a:cs typeface="Tahom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659243-22BF-D377-AD1E-0C23D880505F}"/>
              </a:ext>
            </a:extLst>
          </p:cNvPr>
          <p:cNvSpPr txBox="1"/>
          <p:nvPr/>
        </p:nvSpPr>
        <p:spPr>
          <a:xfrm>
            <a:off x="1979077" y="4373495"/>
            <a:ext cx="51858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aseline="0" dirty="0">
                <a:latin typeface="Tahoma"/>
                <a:cs typeface="Tahoma"/>
              </a:rPr>
              <a:t>How do we define the length of a gene?</a:t>
            </a:r>
          </a:p>
          <a:p>
            <a:r>
              <a:rPr lang="en-US" dirty="0">
                <a:latin typeface="Tahoma"/>
                <a:cs typeface="Tahoma"/>
              </a:rPr>
              <a:t>Can we estimate the expression of each isoform?</a:t>
            </a:r>
            <a:endParaRPr lang="en-US" baseline="0" dirty="0">
              <a:latin typeface="Tahoma"/>
              <a:cs typeface="Tahom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23A9909-7614-B424-75D3-409948575100}"/>
              </a:ext>
            </a:extLst>
          </p:cNvPr>
          <p:cNvSpPr txBox="1"/>
          <p:nvPr/>
        </p:nvSpPr>
        <p:spPr>
          <a:xfrm>
            <a:off x="1402676" y="5419067"/>
            <a:ext cx="63386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ahoma"/>
                <a:cs typeface="Tahoma"/>
              </a:rPr>
              <a:t>Solution</a:t>
            </a:r>
            <a:r>
              <a:rPr lang="en-US" dirty="0">
                <a:latin typeface="Tahoma"/>
                <a:cs typeface="Tahoma"/>
              </a:rPr>
              <a:t>: Estimate the expression of each isoform and use an effective gene length that weighs the length contribution of each isoform</a:t>
            </a:r>
            <a:endParaRPr lang="en-US" baseline="0" dirty="0"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497052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977E3B-38BE-F4D9-00D3-7BA36503E9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9200"/>
            <a:ext cx="8382000" cy="475488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Problem: Multimapping reads</a:t>
            </a:r>
          </a:p>
          <a:p>
            <a:r>
              <a:rPr lang="en-US" dirty="0"/>
              <a:t>Since isoforms share exons, many reads map to more than one isoform</a:t>
            </a:r>
          </a:p>
          <a:p>
            <a:r>
              <a:rPr lang="en-US" dirty="0"/>
              <a:t>Genes with close paralogs generate reads that may not map uniquely</a:t>
            </a:r>
          </a:p>
          <a:p>
            <a:pPr marL="0" indent="0">
              <a:buNone/>
            </a:pPr>
            <a:r>
              <a:rPr lang="en-US" b="1" dirty="0"/>
              <a:t>Solution</a:t>
            </a:r>
            <a:r>
              <a:rPr lang="en-US" dirty="0"/>
              <a:t>: Probabilistic read assignment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ＭＳ Ｐゴシック" charset="-128"/>
              </a:rPr>
              <a:t>Use unique reads to </a:t>
            </a:r>
            <a:r>
              <a:rPr lang="en-US" dirty="0">
                <a:solidFill>
                  <a:prstClr val="black"/>
                </a:solidFill>
              </a:rPr>
              <a:t>estimate a prior of isoform proportions and assign reads proportionally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>
                <a:solidFill>
                  <a:prstClr val="black"/>
                </a:solidFill>
              </a:rPr>
              <a:t>In general: Use any available feature to assign reads uniquely!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/>
              <a:ea typeface="ＭＳ Ｐゴシック" charset="-128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7DAD8D-707C-BA39-5CA0-53B991B99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Wait! – Isoforms share exons!</a:t>
            </a:r>
          </a:p>
        </p:txBody>
      </p:sp>
    </p:spTree>
    <p:extLst>
      <p:ext uri="{BB962C8B-B14F-4D97-AF65-F5344CB8AC3E}">
        <p14:creationId xmlns:p14="http://schemas.microsoft.com/office/powerpoint/2010/main" val="28372891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8364C76-47E0-01A8-C955-F5B100A31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Use fragment sizes in paired libraries</a:t>
            </a:r>
          </a:p>
        </p:txBody>
      </p:sp>
      <p:pic>
        <p:nvPicPr>
          <p:cNvPr id="5" name="Picture 4" descr="insert.size.normal.dist.ai">
            <a:extLst>
              <a:ext uri="{FF2B5EF4-FFF2-40B4-BE49-F238E27FC236}">
                <a16:creationId xmlns:a16="http://schemas.microsoft.com/office/drawing/2014/main" id="{777AEB5B-7F1B-BADF-C5C0-07933160F4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4340" y="4024273"/>
            <a:ext cx="2714668" cy="2452727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E4794AE5-3CD5-E72B-89CC-9C6970724EEA}"/>
              </a:ext>
            </a:extLst>
          </p:cNvPr>
          <p:cNvGrpSpPr/>
          <p:nvPr/>
        </p:nvGrpSpPr>
        <p:grpSpPr>
          <a:xfrm>
            <a:off x="814796" y="1219200"/>
            <a:ext cx="3583517" cy="762000"/>
            <a:chOff x="683683" y="1447800"/>
            <a:chExt cx="3583517" cy="762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84C0CA8-A56B-B4F0-8191-E359620B75D8}"/>
                </a:ext>
              </a:extLst>
            </p:cNvPr>
            <p:cNvSpPr/>
            <p:nvPr/>
          </p:nvSpPr>
          <p:spPr>
            <a:xfrm>
              <a:off x="685800" y="1905000"/>
              <a:ext cx="152400" cy="3048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6372AAB-C3BD-EA74-2AA2-6B189E504B32}"/>
                </a:ext>
              </a:extLst>
            </p:cNvPr>
            <p:cNvSpPr/>
            <p:nvPr/>
          </p:nvSpPr>
          <p:spPr>
            <a:xfrm>
              <a:off x="1752600" y="1905000"/>
              <a:ext cx="152400" cy="3048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110E45A-4C77-D3C2-4A09-0CB5FF24D62F}"/>
                </a:ext>
              </a:extLst>
            </p:cNvPr>
            <p:cNvSpPr/>
            <p:nvPr/>
          </p:nvSpPr>
          <p:spPr>
            <a:xfrm>
              <a:off x="3048000" y="1905000"/>
              <a:ext cx="1219200" cy="3048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E5D00F9-2D4C-820F-8B95-22AB2048D2E3}"/>
                </a:ext>
              </a:extLst>
            </p:cNvPr>
            <p:cNvCxnSpPr>
              <a:stCxn id="8" idx="3"/>
              <a:endCxn id="9" idx="1"/>
            </p:cNvCxnSpPr>
            <p:nvPr/>
          </p:nvCxnSpPr>
          <p:spPr>
            <a:xfrm>
              <a:off x="1905000" y="2057400"/>
              <a:ext cx="1143000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7CE864BA-E986-56F1-AC01-719EE8AF862E}"/>
                </a:ext>
              </a:extLst>
            </p:cNvPr>
            <p:cNvCxnSpPr>
              <a:stCxn id="8" idx="1"/>
              <a:endCxn id="7" idx="3"/>
            </p:cNvCxnSpPr>
            <p:nvPr/>
          </p:nvCxnSpPr>
          <p:spPr>
            <a:xfrm rot="10800000">
              <a:off x="838200" y="2057400"/>
              <a:ext cx="914400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F49C8F3-B8F4-D67F-E22B-73F39AAF54AD}"/>
                </a:ext>
              </a:extLst>
            </p:cNvPr>
            <p:cNvSpPr/>
            <p:nvPr/>
          </p:nvSpPr>
          <p:spPr>
            <a:xfrm>
              <a:off x="683683" y="1800225"/>
              <a:ext cx="76200" cy="4571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5ACB74A-7002-F7D3-C2B0-B40C05DA9328}"/>
                </a:ext>
              </a:extLst>
            </p:cNvPr>
            <p:cNvSpPr/>
            <p:nvPr/>
          </p:nvSpPr>
          <p:spPr>
            <a:xfrm>
              <a:off x="1801283" y="1834939"/>
              <a:ext cx="76200" cy="4571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03AE9B2-B279-5909-212A-B40F4C9041C3}"/>
                </a:ext>
              </a:extLst>
            </p:cNvPr>
            <p:cNvSpPr/>
            <p:nvPr/>
          </p:nvSpPr>
          <p:spPr>
            <a:xfrm>
              <a:off x="4042833" y="1812714"/>
              <a:ext cx="76200" cy="4571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68734F9-C29A-A98F-9A74-D2D43309B390}"/>
                </a:ext>
              </a:extLst>
            </p:cNvPr>
            <p:cNvSpPr/>
            <p:nvPr/>
          </p:nvSpPr>
          <p:spPr>
            <a:xfrm>
              <a:off x="3738033" y="1752600"/>
              <a:ext cx="76200" cy="4571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Arc 15">
              <a:extLst>
                <a:ext uri="{FF2B5EF4-FFF2-40B4-BE49-F238E27FC236}">
                  <a16:creationId xmlns:a16="http://schemas.microsoft.com/office/drawing/2014/main" id="{7F50067E-705A-EE6C-E6CF-82DD5C0DC28B}"/>
                </a:ext>
              </a:extLst>
            </p:cNvPr>
            <p:cNvSpPr/>
            <p:nvPr/>
          </p:nvSpPr>
          <p:spPr>
            <a:xfrm>
              <a:off x="766233" y="1447800"/>
              <a:ext cx="2971800" cy="685800"/>
            </a:xfrm>
            <a:prstGeom prst="arc">
              <a:avLst>
                <a:gd name="adj1" fmla="val 10748411"/>
                <a:gd name="adj2" fmla="val 21568709"/>
              </a:avLst>
            </a:prstGeom>
            <a:ln w="12700">
              <a:solidFill>
                <a:schemeClr val="tx1"/>
              </a:solidFill>
              <a:prstDash val="dash"/>
              <a:bevel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Arc 16">
              <a:extLst>
                <a:ext uri="{FF2B5EF4-FFF2-40B4-BE49-F238E27FC236}">
                  <a16:creationId xmlns:a16="http://schemas.microsoft.com/office/drawing/2014/main" id="{E54ADB5B-5E31-B3EF-66AA-2DDB34BC32BC}"/>
                </a:ext>
              </a:extLst>
            </p:cNvPr>
            <p:cNvSpPr/>
            <p:nvPr/>
          </p:nvSpPr>
          <p:spPr>
            <a:xfrm>
              <a:off x="1877483" y="1528233"/>
              <a:ext cx="2165350" cy="596900"/>
            </a:xfrm>
            <a:prstGeom prst="arc">
              <a:avLst>
                <a:gd name="adj1" fmla="val 10748411"/>
                <a:gd name="adj2" fmla="val 21568709"/>
              </a:avLst>
            </a:prstGeom>
            <a:ln w="12700">
              <a:solidFill>
                <a:schemeClr val="tx1"/>
              </a:solidFill>
              <a:prstDash val="dash"/>
              <a:bevel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41E381A-9E6F-CCA0-DC14-E4FE8AB67395}"/>
                </a:ext>
              </a:extLst>
            </p:cNvPr>
            <p:cNvSpPr txBox="1"/>
            <p:nvPr/>
          </p:nvSpPr>
          <p:spPr>
            <a:xfrm>
              <a:off x="990600" y="1447800"/>
              <a:ext cx="3819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</a:t>
              </a:r>
              <a:r>
                <a:rPr lang="en-US" baseline="-25000" dirty="0"/>
                <a:t>1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84F7038-C908-1A29-9504-70CAAE8A86C0}"/>
                </a:ext>
              </a:extLst>
            </p:cNvPr>
            <p:cNvSpPr txBox="1"/>
            <p:nvPr/>
          </p:nvSpPr>
          <p:spPr>
            <a:xfrm>
              <a:off x="2438400" y="1524000"/>
              <a:ext cx="3819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</a:t>
              </a:r>
              <a:r>
                <a:rPr lang="en-US" baseline="-25000" dirty="0"/>
                <a:t>2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606002E-D596-ECC9-49C7-5B5E2EF37C63}"/>
              </a:ext>
            </a:extLst>
          </p:cNvPr>
          <p:cNvGrpSpPr/>
          <p:nvPr/>
        </p:nvGrpSpPr>
        <p:grpSpPr>
          <a:xfrm>
            <a:off x="3941113" y="2514600"/>
            <a:ext cx="1524000" cy="990600"/>
            <a:chOff x="1371600" y="2819400"/>
            <a:chExt cx="1524000" cy="990600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8BE15D19-C0E6-9FCA-6D54-1C00D3F66D77}"/>
                </a:ext>
              </a:extLst>
            </p:cNvPr>
            <p:cNvSpPr/>
            <p:nvPr/>
          </p:nvSpPr>
          <p:spPr>
            <a:xfrm>
              <a:off x="1375833" y="3429004"/>
              <a:ext cx="76200" cy="4571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4161C474-9D54-5AD1-AF9D-2EF6F095331A}"/>
                </a:ext>
              </a:extLst>
            </p:cNvPr>
            <p:cNvSpPr/>
            <p:nvPr/>
          </p:nvSpPr>
          <p:spPr>
            <a:xfrm>
              <a:off x="1903731" y="3430906"/>
              <a:ext cx="45719" cy="4571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EB0188F6-B9BD-288B-1581-CECB2A711A64}"/>
                </a:ext>
              </a:extLst>
            </p:cNvPr>
            <p:cNvSpPr/>
            <p:nvPr/>
          </p:nvSpPr>
          <p:spPr>
            <a:xfrm>
              <a:off x="2844798" y="3408681"/>
              <a:ext cx="45719" cy="4571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8A6D13D-325F-C0D2-17F1-6621A9C7684C}"/>
                </a:ext>
              </a:extLst>
            </p:cNvPr>
            <p:cNvSpPr/>
            <p:nvPr/>
          </p:nvSpPr>
          <p:spPr>
            <a:xfrm>
              <a:off x="2743200" y="3429000"/>
              <a:ext cx="76200" cy="4571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B1B1D5F3-E362-BFF8-A922-6A16111AE07A}"/>
                </a:ext>
              </a:extLst>
            </p:cNvPr>
            <p:cNvSpPr/>
            <p:nvPr/>
          </p:nvSpPr>
          <p:spPr>
            <a:xfrm>
              <a:off x="1447799" y="3124200"/>
              <a:ext cx="1295401" cy="685800"/>
            </a:xfrm>
            <a:prstGeom prst="arc">
              <a:avLst>
                <a:gd name="adj1" fmla="val 10748411"/>
                <a:gd name="adj2" fmla="val 21568709"/>
              </a:avLst>
            </a:prstGeom>
            <a:ln w="12700">
              <a:solidFill>
                <a:schemeClr val="tx1"/>
              </a:solidFill>
              <a:prstDash val="dash"/>
              <a:bevel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Arc 25">
              <a:extLst>
                <a:ext uri="{FF2B5EF4-FFF2-40B4-BE49-F238E27FC236}">
                  <a16:creationId xmlns:a16="http://schemas.microsoft.com/office/drawing/2014/main" id="{5585B74A-7F01-3545-CFD4-105136F53B88}"/>
                </a:ext>
              </a:extLst>
            </p:cNvPr>
            <p:cNvSpPr/>
            <p:nvPr/>
          </p:nvSpPr>
          <p:spPr>
            <a:xfrm>
              <a:off x="1943101" y="3119967"/>
              <a:ext cx="903606" cy="601133"/>
            </a:xfrm>
            <a:prstGeom prst="arc">
              <a:avLst>
                <a:gd name="adj1" fmla="val 10748411"/>
                <a:gd name="adj2" fmla="val 21568709"/>
              </a:avLst>
            </a:prstGeom>
            <a:ln w="12700">
              <a:solidFill>
                <a:schemeClr val="tx1"/>
              </a:solidFill>
              <a:prstDash val="dash"/>
              <a:bevel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839A8609-8192-1B19-1819-F0DD909521D2}"/>
                </a:ext>
              </a:extLst>
            </p:cNvPr>
            <p:cNvGrpSpPr/>
            <p:nvPr/>
          </p:nvGrpSpPr>
          <p:grpSpPr>
            <a:xfrm>
              <a:off x="1371600" y="3505200"/>
              <a:ext cx="1524000" cy="304800"/>
              <a:chOff x="1600200" y="3200400"/>
              <a:chExt cx="1524000" cy="304800"/>
            </a:xfrm>
          </p:grpSpPr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10DCD506-A6EE-1960-026F-C6821F925262}"/>
                  </a:ext>
                </a:extLst>
              </p:cNvPr>
              <p:cNvSpPr/>
              <p:nvPr/>
            </p:nvSpPr>
            <p:spPr>
              <a:xfrm>
                <a:off x="1600200" y="3200400"/>
                <a:ext cx="152400" cy="30480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3500A15D-C999-AB76-C82C-F233B93092B0}"/>
                  </a:ext>
                </a:extLst>
              </p:cNvPr>
              <p:cNvSpPr/>
              <p:nvPr/>
            </p:nvSpPr>
            <p:spPr>
              <a:xfrm>
                <a:off x="1752600" y="3200400"/>
                <a:ext cx="152400" cy="30480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4F1BAE3A-9FAD-597E-0030-4381356455CB}"/>
                  </a:ext>
                </a:extLst>
              </p:cNvPr>
              <p:cNvSpPr/>
              <p:nvPr/>
            </p:nvSpPr>
            <p:spPr>
              <a:xfrm>
                <a:off x="1905000" y="3200400"/>
                <a:ext cx="1219200" cy="30480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7254C60-3A02-BBCC-6510-0FC95B1F7F5C}"/>
                </a:ext>
              </a:extLst>
            </p:cNvPr>
            <p:cNvSpPr txBox="1"/>
            <p:nvPr/>
          </p:nvSpPr>
          <p:spPr>
            <a:xfrm>
              <a:off x="1447800" y="2819400"/>
              <a:ext cx="3839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d</a:t>
              </a:r>
              <a:r>
                <a:rPr lang="en-US" baseline="-25000" dirty="0"/>
                <a:t>1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AB181B8-D5D0-7DC7-98C1-DF2D0DBECBA0}"/>
                </a:ext>
              </a:extLst>
            </p:cNvPr>
            <p:cNvSpPr txBox="1"/>
            <p:nvPr/>
          </p:nvSpPr>
          <p:spPr>
            <a:xfrm>
              <a:off x="2438400" y="2819400"/>
              <a:ext cx="3839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d</a:t>
              </a:r>
              <a:r>
                <a:rPr lang="en-US" baseline="-25000" dirty="0"/>
                <a:t>2</a:t>
              </a:r>
            </a:p>
          </p:txBody>
        </p:sp>
      </p:grpSp>
      <p:sp>
        <p:nvSpPr>
          <p:cNvPr id="33" name="Up Arrow 32">
            <a:extLst>
              <a:ext uri="{FF2B5EF4-FFF2-40B4-BE49-F238E27FC236}">
                <a16:creationId xmlns:a16="http://schemas.microsoft.com/office/drawing/2014/main" id="{E9191B4D-3CC0-DFE5-0AB9-D10B5A27B3E8}"/>
              </a:ext>
            </a:extLst>
          </p:cNvPr>
          <p:cNvSpPr/>
          <p:nvPr/>
        </p:nvSpPr>
        <p:spPr>
          <a:xfrm rot="18993647" flipV="1">
            <a:off x="3407713" y="2362200"/>
            <a:ext cx="609600" cy="533400"/>
          </a:xfrm>
          <a:prstGeom prst="up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E489BD9-3F51-635A-0382-5082C26BD608}"/>
              </a:ext>
            </a:extLst>
          </p:cNvPr>
          <p:cNvSpPr txBox="1"/>
          <p:nvPr/>
        </p:nvSpPr>
        <p:spPr>
          <a:xfrm>
            <a:off x="486713" y="2438400"/>
            <a:ext cx="26120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Splice and compute insert distance</a:t>
            </a:r>
          </a:p>
        </p:txBody>
      </p:sp>
      <p:sp>
        <p:nvSpPr>
          <p:cNvPr id="35" name="Up Arrow 34">
            <a:extLst>
              <a:ext uri="{FF2B5EF4-FFF2-40B4-BE49-F238E27FC236}">
                <a16:creationId xmlns:a16="http://schemas.microsoft.com/office/drawing/2014/main" id="{957F08F6-3428-2C44-3258-DF71BB04788C}"/>
              </a:ext>
            </a:extLst>
          </p:cNvPr>
          <p:cNvSpPr/>
          <p:nvPr/>
        </p:nvSpPr>
        <p:spPr>
          <a:xfrm rot="18788600" flipV="1">
            <a:off x="5258540" y="3643273"/>
            <a:ext cx="609600" cy="533400"/>
          </a:xfrm>
          <a:prstGeom prst="up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2C5ACA1-FAE4-4B58-9385-47E2007EC55A}"/>
              </a:ext>
            </a:extLst>
          </p:cNvPr>
          <p:cNvSpPr txBox="1"/>
          <p:nvPr/>
        </p:nvSpPr>
        <p:spPr>
          <a:xfrm>
            <a:off x="2243426" y="3967342"/>
            <a:ext cx="29168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Estimate  insert size empirical distribution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E13FC81-9B2E-DDC4-C439-8CA95FECA3B4}"/>
              </a:ext>
            </a:extLst>
          </p:cNvPr>
          <p:cNvSpPr txBox="1"/>
          <p:nvPr/>
        </p:nvSpPr>
        <p:spPr>
          <a:xfrm>
            <a:off x="4607560" y="1600200"/>
            <a:ext cx="43654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Get all single </a:t>
            </a:r>
            <a:r>
              <a:rPr lang="en-US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isoform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reconstructions</a:t>
            </a:r>
          </a:p>
        </p:txBody>
      </p:sp>
    </p:spTree>
    <p:extLst>
      <p:ext uri="{BB962C8B-B14F-4D97-AF65-F5344CB8AC3E}">
        <p14:creationId xmlns:p14="http://schemas.microsoft.com/office/powerpoint/2010/main" val="1892482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/>
      <p:bldP spid="35" grpId="0" animBg="1"/>
      <p:bldP spid="3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011390"/>
            <a:ext cx="8382000" cy="5029200"/>
          </a:xfrm>
        </p:spPr>
        <p:txBody>
          <a:bodyPr/>
          <a:lstStyle/>
          <a:p>
            <a:r>
              <a:rPr lang="en-US" dirty="0"/>
              <a:t>Genes are quantified. Each gene or isoform has:</a:t>
            </a:r>
          </a:p>
          <a:p>
            <a:pPr lvl="1"/>
            <a:r>
              <a:rPr lang="en-US" dirty="0"/>
              <a:t>A TPM value</a:t>
            </a:r>
          </a:p>
          <a:p>
            <a:pPr lvl="1"/>
            <a:r>
              <a:rPr lang="en-US" dirty="0"/>
              <a:t>A (expected) fragment count </a:t>
            </a:r>
            <a:r>
              <a:rPr lang="en-US" dirty="0" err="1"/>
              <a:t>vaue</a:t>
            </a:r>
            <a:endParaRPr lang="en-US" dirty="0"/>
          </a:p>
          <a:p>
            <a:r>
              <a:rPr lang="en-US" dirty="0"/>
              <a:t>All samples were quantified in the same fashion and arranged into a table of genes (22,000) x samples (24). </a:t>
            </a:r>
          </a:p>
          <a:p>
            <a:pPr lvl="1"/>
            <a:r>
              <a:rPr lang="en-US" dirty="0"/>
              <a:t>Row </a:t>
            </a:r>
            <a:r>
              <a:rPr lang="en-US" dirty="0" err="1">
                <a:latin typeface="Times"/>
                <a:cs typeface="Times"/>
              </a:rPr>
              <a:t>i</a:t>
            </a:r>
            <a:r>
              <a:rPr lang="en-US" dirty="0"/>
              <a:t> gives the expression of the gene </a:t>
            </a:r>
            <a:r>
              <a:rPr lang="en-US" dirty="0" err="1">
                <a:latin typeface="Times"/>
                <a:cs typeface="Times"/>
              </a:rPr>
              <a:t>i</a:t>
            </a:r>
            <a:r>
              <a:rPr lang="en-US" dirty="0"/>
              <a:t> across all samples</a:t>
            </a:r>
          </a:p>
          <a:p>
            <a:pPr lvl="1"/>
            <a:r>
              <a:rPr lang="en-US" dirty="0"/>
              <a:t>Row </a:t>
            </a:r>
            <a:r>
              <a:rPr lang="en-US" dirty="0">
                <a:latin typeface="Times"/>
                <a:cs typeface="Times"/>
              </a:rPr>
              <a:t>j</a:t>
            </a:r>
            <a:r>
              <a:rPr lang="en-US" dirty="0"/>
              <a:t> gives the expression of genes in sample </a:t>
            </a:r>
            <a:r>
              <a:rPr lang="en-US" dirty="0">
                <a:latin typeface="Times"/>
                <a:cs typeface="Times"/>
              </a:rPr>
              <a:t>j</a:t>
            </a:r>
            <a:r>
              <a:rPr lang="en-US" dirty="0"/>
              <a:t>.</a:t>
            </a:r>
          </a:p>
          <a:p>
            <a:pPr lvl="1"/>
            <a:endParaRPr lang="en-US" dirty="0"/>
          </a:p>
          <a:p>
            <a:pPr marL="307975" lvl="1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gene expression table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3808044"/>
              </p:ext>
            </p:extLst>
          </p:nvPr>
        </p:nvGraphicFramePr>
        <p:xfrm>
          <a:off x="369459" y="3647520"/>
          <a:ext cx="8439728" cy="29869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33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68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16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39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397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4397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4397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4397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4397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4397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5864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gene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L</a:t>
                      </a:r>
                      <a:r>
                        <a:rPr lang="en-US" sz="1600" b="0" i="0" u="none" strike="noStrike" baseline="30000" dirty="0">
                          <a:solidFill>
                            <a:schemeClr val="bg1"/>
                          </a:solidFill>
                          <a:effectLst/>
                          <a:latin typeface="Symbol" charset="2"/>
                          <a:cs typeface="Symbol" charset="2"/>
                        </a:rPr>
                        <a:t>D</a:t>
                      </a:r>
                      <a:r>
                        <a:rPr lang="en-US" sz="1600" b="0" i="0" u="none" strike="noStrike" baseline="30000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1,2</a:t>
                      </a:r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.rep1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L</a:t>
                      </a:r>
                      <a:r>
                        <a:rPr lang="en-US" sz="1600" b="0" i="0" u="none" strike="noStrike" baseline="30000" dirty="0">
                          <a:solidFill>
                            <a:schemeClr val="bg1"/>
                          </a:solidFill>
                          <a:effectLst/>
                          <a:latin typeface="Symbol" charset="2"/>
                          <a:cs typeface="Symbol" charset="2"/>
                        </a:rPr>
                        <a:t>D</a:t>
                      </a:r>
                      <a:r>
                        <a:rPr lang="en-US" sz="1600" b="0" i="0" u="none" strike="noStrike" baseline="300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1,2</a:t>
                      </a:r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.rep2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L</a:t>
                      </a:r>
                      <a:r>
                        <a:rPr lang="en-US" sz="1600" b="0" i="0" u="none" strike="noStrike" baseline="30000" dirty="0">
                          <a:solidFill>
                            <a:schemeClr val="bg1"/>
                          </a:solidFill>
                          <a:effectLst/>
                          <a:latin typeface="Symbol" charset="2"/>
                          <a:cs typeface="Symbol" charset="2"/>
                        </a:rPr>
                        <a:t>D</a:t>
                      </a:r>
                      <a:r>
                        <a:rPr lang="en-US" sz="1600" b="0" i="0" u="none" strike="noStrike" baseline="300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1,2</a:t>
                      </a:r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.rep3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L</a:t>
                      </a:r>
                      <a:r>
                        <a:rPr lang="en-US" sz="1600" b="0" i="0" u="none" strike="noStrike" baseline="30000" dirty="0">
                          <a:solidFill>
                            <a:schemeClr val="bg1"/>
                          </a:solidFill>
                          <a:effectLst/>
                          <a:latin typeface="Symbol" charset="2"/>
                          <a:cs typeface="Symbol" charset="2"/>
                        </a:rPr>
                        <a:t>D</a:t>
                      </a:r>
                      <a:r>
                        <a:rPr lang="en-US" sz="1600" b="0" i="0" u="none" strike="noStrike" baseline="300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1.</a:t>
                      </a:r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rep1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L</a:t>
                      </a:r>
                      <a:r>
                        <a:rPr lang="en-US" sz="1600" b="0" i="0" u="none" strike="noStrike" baseline="30000" dirty="0">
                          <a:solidFill>
                            <a:schemeClr val="bg1"/>
                          </a:solidFill>
                          <a:effectLst/>
                          <a:latin typeface="Symbol" charset="2"/>
                          <a:cs typeface="Symbol" charset="2"/>
                        </a:rPr>
                        <a:t>D</a:t>
                      </a:r>
                      <a:r>
                        <a:rPr lang="en-US" sz="1600" b="0" i="0" u="none" strike="noStrike" baseline="300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</a:t>
                      </a:r>
                      <a:r>
                        <a:rPr lang="en-US" sz="1600" b="0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.</a:t>
                      </a:r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rep2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L</a:t>
                      </a:r>
                      <a:r>
                        <a:rPr lang="en-US" sz="1600" b="0" i="0" u="none" strike="noStrike" baseline="30000" dirty="0">
                          <a:solidFill>
                            <a:schemeClr val="bg1"/>
                          </a:solidFill>
                          <a:effectLst/>
                          <a:latin typeface="Symbol" charset="2"/>
                          <a:cs typeface="Symbol" charset="2"/>
                        </a:rPr>
                        <a:t>D</a:t>
                      </a:r>
                      <a:r>
                        <a:rPr lang="en-US" sz="1600" b="0" i="0" u="none" strike="noStrike" baseline="300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</a:t>
                      </a:r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.rep3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L</a:t>
                      </a:r>
                      <a:r>
                        <a:rPr lang="en-US" sz="1600" b="0" i="0" u="none" strike="noStrike" baseline="30000" dirty="0">
                          <a:solidFill>
                            <a:schemeClr val="bg1"/>
                          </a:solidFill>
                          <a:effectLst/>
                          <a:latin typeface="Symbol" charset="2"/>
                          <a:cs typeface="Symbol" charset="2"/>
                        </a:rPr>
                        <a:t>D</a:t>
                      </a:r>
                      <a:r>
                        <a:rPr lang="en-US" sz="1600" b="0" i="0" u="none" strike="noStrike" baseline="300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.rep1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L</a:t>
                      </a:r>
                      <a:r>
                        <a:rPr lang="en-US" sz="1600" b="0" i="0" u="none" strike="noStrike" baseline="30000" dirty="0">
                          <a:solidFill>
                            <a:schemeClr val="bg1"/>
                          </a:solidFill>
                          <a:effectLst/>
                          <a:latin typeface="Symbol" charset="2"/>
                          <a:cs typeface="Symbol" charset="2"/>
                        </a:rPr>
                        <a:t>D</a:t>
                      </a:r>
                      <a:r>
                        <a:rPr lang="en-US" sz="1600" b="0" i="0" u="none" strike="noStrike" baseline="300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.rep2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L</a:t>
                      </a:r>
                      <a:r>
                        <a:rPr lang="en-US" sz="1600" b="0" i="0" u="none" strike="noStrike" baseline="30000" dirty="0">
                          <a:solidFill>
                            <a:schemeClr val="bg1"/>
                          </a:solidFill>
                          <a:effectLst/>
                          <a:latin typeface="Symbol" charset="2"/>
                          <a:cs typeface="Symbol" charset="2"/>
                        </a:rPr>
                        <a:t>D</a:t>
                      </a:r>
                      <a:r>
                        <a:rPr lang="en-US" sz="1600" b="0" i="0" u="none" strike="noStrike" baseline="300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.rep3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8649">
                <a:tc>
                  <a:txBody>
                    <a:bodyPr/>
                    <a:lstStyle/>
                    <a:p>
                      <a:pPr algn="l" fontAlgn="b"/>
                      <a:r>
                        <a:rPr lang="is-I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Mir301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864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Cpne2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157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158.98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88.04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111.99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114.33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140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864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Capn5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65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59.01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864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Lage3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313.06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241.23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276.23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218.9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285.19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359.65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269.7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359.04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417.47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864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Brd7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379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358.58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336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357.26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368.08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264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564.07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476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864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Dimt1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54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54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97.03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6439">
                <a:tc>
                  <a:txBody>
                    <a:bodyPr/>
                    <a:lstStyle/>
                    <a:p>
                      <a:pPr algn="l" fontAlgn="b"/>
                      <a:r>
                        <a:rPr lang="is-I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AK017068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57948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Q1: Who is expressed?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000" y="1092200"/>
            <a:ext cx="5829300" cy="55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3513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Q1: Who is expressed?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8460" y="1143000"/>
            <a:ext cx="5854700" cy="5524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688080" y="4805680"/>
            <a:ext cx="16043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aseline="0" dirty="0">
                <a:latin typeface="Times"/>
                <a:cs typeface="Times"/>
              </a:rPr>
              <a:t>~10,000</a:t>
            </a:r>
            <a:r>
              <a:rPr lang="en-US" dirty="0">
                <a:latin typeface="Times"/>
                <a:cs typeface="Times"/>
              </a:rPr>
              <a:t> </a:t>
            </a:r>
            <a:r>
              <a:rPr lang="en-US" dirty="0">
                <a:latin typeface="Tahoma"/>
                <a:cs typeface="Tahoma"/>
              </a:rPr>
              <a:t>genes</a:t>
            </a:r>
            <a:endParaRPr lang="en-US" baseline="0" dirty="0"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8138911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Matrices are too large, takes too much compute power:</a:t>
            </a:r>
          </a:p>
          <a:p>
            <a:pPr lvl="1"/>
            <a:r>
              <a:rPr lang="en-US" dirty="0"/>
              <a:t>Initial 25,000 x 24 = 500,000 entries</a:t>
            </a:r>
          </a:p>
          <a:p>
            <a:pPr lvl="1"/>
            <a:r>
              <a:rPr lang="en-US" dirty="0"/>
              <a:t>Filtering reduces by half: 250,000 entries</a:t>
            </a:r>
          </a:p>
          <a:p>
            <a:r>
              <a:rPr lang="en-US" dirty="0"/>
              <a:t>We can focus on interesting genes. Which ones?</a:t>
            </a:r>
          </a:p>
          <a:p>
            <a:pPr lvl="1"/>
            <a:r>
              <a:rPr lang="en-US" dirty="0"/>
              <a:t>Genes that vary most are most informative, how do we find them?</a:t>
            </a:r>
          </a:p>
          <a:p>
            <a:pPr lvl="2"/>
            <a:r>
              <a:rPr lang="en-US" dirty="0"/>
              <a:t>Variance or standard deviation</a:t>
            </a:r>
          </a:p>
          <a:p>
            <a:pPr lvl="2"/>
            <a:r>
              <a:rPr lang="en-US" dirty="0"/>
              <a:t>Coefficient of variance: </a:t>
            </a:r>
            <a:r>
              <a:rPr lang="en-US" dirty="0" err="1"/>
              <a:t>sd</a:t>
            </a:r>
            <a:r>
              <a:rPr lang="en-US" dirty="0"/>
              <a:t>/mean!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Exploratory analysis – Clustering and PCA</a:t>
            </a:r>
          </a:p>
        </p:txBody>
      </p:sp>
    </p:spTree>
    <p:extLst>
      <p:ext uri="{BB962C8B-B14F-4D97-AF65-F5344CB8AC3E}">
        <p14:creationId xmlns:p14="http://schemas.microsoft.com/office/powerpoint/2010/main" val="12835701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 3: How can I look at ALL my data at once?</a:t>
            </a:r>
          </a:p>
        </p:txBody>
      </p:sp>
      <p:sp>
        <p:nvSpPr>
          <p:cNvPr id="6" name="Content Placeholder 1"/>
          <p:cNvSpPr txBox="1">
            <a:spLocks/>
          </p:cNvSpPr>
          <p:nvPr/>
        </p:nvSpPr>
        <p:spPr>
          <a:xfrm>
            <a:off x="381000" y="762000"/>
            <a:ext cx="8382000" cy="547255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ts val="60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Tahoma"/>
                <a:ea typeface="ＭＳ Ｐゴシック" charset="-128"/>
                <a:cs typeface="ＭＳ Ｐゴシック" charset="-128"/>
              </a:defRPr>
            </a:lvl1pPr>
            <a:lvl2pPr marL="593725" indent="-285750" algn="l" defTabSz="457200" rtl="0" eaLnBrk="1" fontAlgn="base" hangingPunct="1">
              <a:spcBef>
                <a:spcPct val="20000"/>
              </a:spcBef>
              <a:spcAft>
                <a:spcPts val="60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Tahoma"/>
                <a:ea typeface="ＭＳ Ｐゴシック" charset="-128"/>
                <a:cs typeface="+mn-cs"/>
              </a:defRPr>
            </a:lvl2pPr>
            <a:lvl3pPr marL="868363" indent="-228600" algn="l" defTabSz="457200" rtl="0" eaLnBrk="1" fontAlgn="base" hangingPunct="1">
              <a:spcBef>
                <a:spcPct val="20000"/>
              </a:spcBef>
              <a:spcAft>
                <a:spcPts val="600"/>
              </a:spcAft>
              <a:buFont typeface="Arial" charset="0"/>
              <a:buChar char="•"/>
              <a:defRPr sz="1400" kern="1200">
                <a:solidFill>
                  <a:schemeClr val="tx1"/>
                </a:solidFill>
                <a:latin typeface="Tahoma"/>
                <a:ea typeface="ＭＳ Ｐゴシック" charset="-128"/>
                <a:cs typeface="+mn-cs"/>
              </a:defRPr>
            </a:lvl3pPr>
            <a:lvl4pPr marL="1143000" indent="-228600" algn="l" defTabSz="457200" rtl="0" eaLnBrk="1" fontAlgn="base" hangingPunct="1">
              <a:spcBef>
                <a:spcPct val="20000"/>
              </a:spcBef>
              <a:spcAft>
                <a:spcPts val="600"/>
              </a:spcAft>
              <a:buFont typeface="Arial" charset="0"/>
              <a:buChar char="•"/>
              <a:defRPr sz="1300" kern="1200">
                <a:solidFill>
                  <a:schemeClr val="tx1"/>
                </a:solidFill>
                <a:latin typeface="Tahoma"/>
                <a:ea typeface="ＭＳ Ｐゴシック" charset="-128"/>
                <a:cs typeface="+mn-cs"/>
              </a:defRPr>
            </a:lvl4pPr>
            <a:lvl5pPr marL="1416050" indent="-228600" algn="l" defTabSz="457200" rtl="0" eaLnBrk="1" fontAlgn="base" hangingPunct="1">
              <a:spcBef>
                <a:spcPct val="20000"/>
              </a:spcBef>
              <a:spcAft>
                <a:spcPts val="600"/>
              </a:spcAft>
              <a:buFont typeface="Arial" charset="0"/>
              <a:buChar char="•"/>
              <a:defRPr sz="1300" kern="1200">
                <a:solidFill>
                  <a:schemeClr val="tx1"/>
                </a:solidFill>
                <a:latin typeface="Tahoma"/>
                <a:ea typeface="ＭＳ Ｐゴシック" charset="-128"/>
                <a:cs typeface="+mn-cs"/>
              </a:defRPr>
            </a:lvl5pPr>
            <a:lvl6pPr marL="178308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Font typeface="Arial"/>
              <a:buChar char="•"/>
              <a:defRPr sz="1200" kern="1200" baseline="0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Sort by CV plot top variable genes, but also “log-scale” and “k-cluster” values</a:t>
            </a:r>
          </a:p>
        </p:txBody>
      </p:sp>
      <p:grpSp>
        <p:nvGrpSpPr>
          <p:cNvPr id="57" name="Group 56"/>
          <p:cNvGrpSpPr/>
          <p:nvPr/>
        </p:nvGrpSpPr>
        <p:grpSpPr>
          <a:xfrm>
            <a:off x="2762202" y="1138614"/>
            <a:ext cx="4719320" cy="5466187"/>
            <a:chOff x="2367280" y="762000"/>
            <a:chExt cx="4719320" cy="5466187"/>
          </a:xfrm>
        </p:grpSpPr>
        <p:grpSp>
          <p:nvGrpSpPr>
            <p:cNvPr id="58" name="Group 57"/>
            <p:cNvGrpSpPr/>
            <p:nvPr/>
          </p:nvGrpSpPr>
          <p:grpSpPr>
            <a:xfrm>
              <a:off x="2367280" y="762000"/>
              <a:ext cx="4719320" cy="5466187"/>
              <a:chOff x="2367280" y="762000"/>
              <a:chExt cx="4719320" cy="5466187"/>
            </a:xfrm>
          </p:grpSpPr>
          <p:sp>
            <p:nvSpPr>
              <p:cNvPr id="60" name="Rectangle 59"/>
              <p:cNvSpPr/>
              <p:nvPr/>
            </p:nvSpPr>
            <p:spPr>
              <a:xfrm>
                <a:off x="2367280" y="5892899"/>
                <a:ext cx="579120" cy="103562"/>
              </a:xfrm>
              <a:prstGeom prst="rect">
                <a:avLst/>
              </a:prstGeom>
              <a:solidFill>
                <a:srgbClr val="144A9B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Rectangle 60"/>
              <p:cNvSpPr/>
              <p:nvPr/>
            </p:nvSpPr>
            <p:spPr>
              <a:xfrm>
                <a:off x="4733108" y="5892899"/>
                <a:ext cx="579120" cy="103562"/>
              </a:xfrm>
              <a:prstGeom prst="rect">
                <a:avLst/>
              </a:prstGeom>
              <a:solidFill>
                <a:srgbClr val="144A9B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Rectangle 61"/>
              <p:cNvSpPr/>
              <p:nvPr/>
            </p:nvSpPr>
            <p:spPr>
              <a:xfrm>
                <a:off x="2958737" y="5892899"/>
                <a:ext cx="579120" cy="103562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Rectangle 62"/>
              <p:cNvSpPr/>
              <p:nvPr/>
            </p:nvSpPr>
            <p:spPr>
              <a:xfrm>
                <a:off x="3550194" y="5892899"/>
                <a:ext cx="579120" cy="103562"/>
              </a:xfrm>
              <a:prstGeom prst="rect">
                <a:avLst/>
              </a:prstGeom>
              <a:solidFill>
                <a:schemeClr val="accent4">
                  <a:lumMod val="75000"/>
                </a:schemeClr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Rectangle 63"/>
              <p:cNvSpPr/>
              <p:nvPr/>
            </p:nvSpPr>
            <p:spPr>
              <a:xfrm>
                <a:off x="4141651" y="5892899"/>
                <a:ext cx="579120" cy="103562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" name="Rectangle 64"/>
              <p:cNvSpPr/>
              <p:nvPr/>
            </p:nvSpPr>
            <p:spPr>
              <a:xfrm>
                <a:off x="6507480" y="5892899"/>
                <a:ext cx="579120" cy="103562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Rectangle 65"/>
              <p:cNvSpPr/>
              <p:nvPr/>
            </p:nvSpPr>
            <p:spPr>
              <a:xfrm>
                <a:off x="5324565" y="5892899"/>
                <a:ext cx="579120" cy="103562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Rectangle 66"/>
              <p:cNvSpPr/>
              <p:nvPr/>
            </p:nvSpPr>
            <p:spPr>
              <a:xfrm>
                <a:off x="5916022" y="5892899"/>
                <a:ext cx="579120" cy="103562"/>
              </a:xfrm>
              <a:prstGeom prst="rect">
                <a:avLst/>
              </a:prstGeom>
              <a:solidFill>
                <a:schemeClr val="accent4">
                  <a:lumMod val="75000"/>
                </a:schemeClr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TextBox 67"/>
              <p:cNvSpPr txBox="1"/>
              <p:nvPr/>
            </p:nvSpPr>
            <p:spPr>
              <a:xfrm>
                <a:off x="2946400" y="762000"/>
                <a:ext cx="124549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baseline="0" dirty="0">
                    <a:latin typeface="Tahoma"/>
                    <a:cs typeface="Tahoma"/>
                  </a:rPr>
                  <a:t>Normal diet</a:t>
                </a:r>
              </a:p>
            </p:txBody>
          </p:sp>
          <p:sp>
            <p:nvSpPr>
              <p:cNvPr id="69" name="TextBox 68"/>
              <p:cNvSpPr txBox="1"/>
              <p:nvPr/>
            </p:nvSpPr>
            <p:spPr>
              <a:xfrm>
                <a:off x="5259509" y="762000"/>
                <a:ext cx="134393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baseline="0" dirty="0">
                    <a:latin typeface="Tahoma"/>
                    <a:cs typeface="Tahoma"/>
                  </a:rPr>
                  <a:t>High</a:t>
                </a:r>
                <a:r>
                  <a:rPr lang="en-US" sz="1400" b="1" dirty="0">
                    <a:latin typeface="Tahoma"/>
                    <a:cs typeface="Tahoma"/>
                  </a:rPr>
                  <a:t> Fat diet</a:t>
                </a:r>
                <a:endParaRPr lang="en-US" sz="1400" b="1" baseline="0" dirty="0">
                  <a:latin typeface="Tahoma"/>
                  <a:cs typeface="Tahoma"/>
                </a:endParaRPr>
              </a:p>
            </p:txBody>
          </p:sp>
          <p:pic>
            <p:nvPicPr>
              <p:cNvPr id="70" name="Picture 69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242762" y="6059150"/>
                <a:ext cx="338074" cy="169037"/>
              </a:xfrm>
              <a:prstGeom prst="rect">
                <a:avLst/>
              </a:prstGeom>
            </p:spPr>
          </p:pic>
          <p:pic>
            <p:nvPicPr>
              <p:cNvPr id="71" name="Picture 70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640703" y="6059150"/>
                <a:ext cx="338074" cy="169037"/>
              </a:xfrm>
              <a:prstGeom prst="rect">
                <a:avLst/>
              </a:prstGeom>
            </p:spPr>
          </p:pic>
          <p:pic>
            <p:nvPicPr>
              <p:cNvPr id="72" name="Picture 71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482723" y="6059150"/>
                <a:ext cx="338074" cy="169037"/>
              </a:xfrm>
              <a:prstGeom prst="rect">
                <a:avLst/>
              </a:prstGeom>
            </p:spPr>
          </p:pic>
          <p:pic>
            <p:nvPicPr>
              <p:cNvPr id="73" name="Picture 72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120626" y="6060483"/>
                <a:ext cx="261239" cy="153670"/>
              </a:xfrm>
              <a:prstGeom prst="rect">
                <a:avLst/>
              </a:prstGeom>
            </p:spPr>
          </p:pic>
          <p:pic>
            <p:nvPicPr>
              <p:cNvPr id="74" name="Picture 73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681694" y="6060483"/>
                <a:ext cx="261239" cy="153670"/>
              </a:xfrm>
              <a:prstGeom prst="rect">
                <a:avLst/>
              </a:prstGeom>
            </p:spPr>
          </p:pic>
          <p:pic>
            <p:nvPicPr>
              <p:cNvPr id="75" name="Picture 74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518568" y="6060483"/>
                <a:ext cx="261239" cy="153670"/>
              </a:xfrm>
              <a:prstGeom prst="rect">
                <a:avLst/>
              </a:prstGeom>
            </p:spPr>
          </p:pic>
          <p:pic>
            <p:nvPicPr>
              <p:cNvPr id="76" name="Picture 75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079636" y="6060483"/>
                <a:ext cx="261239" cy="153670"/>
              </a:xfrm>
              <a:prstGeom prst="rect">
                <a:avLst/>
              </a:prstGeom>
            </p:spPr>
          </p:pic>
        </p:grpSp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80665" y="6059150"/>
              <a:ext cx="338074" cy="169037"/>
            </a:xfrm>
            <a:prstGeom prst="rect">
              <a:avLst/>
            </a:prstGeom>
          </p:spPr>
        </p:pic>
      </p:grpSp>
      <p:grpSp>
        <p:nvGrpSpPr>
          <p:cNvPr id="77" name="Group 76"/>
          <p:cNvGrpSpPr/>
          <p:nvPr/>
        </p:nvGrpSpPr>
        <p:grpSpPr>
          <a:xfrm>
            <a:off x="1357769" y="5895950"/>
            <a:ext cx="1397000" cy="541147"/>
            <a:chOff x="6864431" y="5194630"/>
            <a:chExt cx="1397000" cy="541147"/>
          </a:xfrm>
        </p:grpSpPr>
        <p:pic>
          <p:nvPicPr>
            <p:cNvPr id="78" name="Picture 7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864431" y="5194630"/>
              <a:ext cx="1397000" cy="363347"/>
            </a:xfrm>
            <a:prstGeom prst="rect">
              <a:avLst/>
            </a:prstGeom>
          </p:spPr>
        </p:pic>
        <p:pic>
          <p:nvPicPr>
            <p:cNvPr id="79" name="Picture 7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864431" y="5557977"/>
              <a:ext cx="1397000" cy="177800"/>
            </a:xfrm>
            <a:prstGeom prst="rect">
              <a:avLst/>
            </a:prstGeom>
          </p:spPr>
        </p:pic>
      </p:grpSp>
      <p:pic>
        <p:nvPicPr>
          <p:cNvPr id="80" name="Picture 79" descr="loss.of.function.data.clust.png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24" t="26912" r="12400" b="11506"/>
          <a:stretch/>
        </p:blipFill>
        <p:spPr>
          <a:xfrm>
            <a:off x="2778926" y="1515661"/>
            <a:ext cx="4679923" cy="4781324"/>
          </a:xfrm>
          <a:prstGeom prst="rect">
            <a:avLst/>
          </a:prstGeom>
        </p:spPr>
      </p:pic>
      <p:sp>
        <p:nvSpPr>
          <p:cNvPr id="81" name="Rectangle 80"/>
          <p:cNvSpPr/>
          <p:nvPr/>
        </p:nvSpPr>
        <p:spPr>
          <a:xfrm>
            <a:off x="2754769" y="1433254"/>
            <a:ext cx="2346960" cy="103562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/>
          <p:cNvSpPr/>
          <p:nvPr/>
        </p:nvSpPr>
        <p:spPr>
          <a:xfrm>
            <a:off x="5111889" y="1433254"/>
            <a:ext cx="2346960" cy="10356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180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Sample composition impacts transcript </a:t>
            </a:r>
            <a:r>
              <a:rPr lang="en-US" b="1" i="1" dirty="0"/>
              <a:t>relative</a:t>
            </a:r>
            <a:r>
              <a:rPr lang="en-US" dirty="0"/>
              <a:t> abundance</a:t>
            </a:r>
          </a:p>
        </p:txBody>
      </p:sp>
      <p:sp>
        <p:nvSpPr>
          <p:cNvPr id="4" name="Oval 3"/>
          <p:cNvSpPr/>
          <p:nvPr/>
        </p:nvSpPr>
        <p:spPr>
          <a:xfrm>
            <a:off x="598530" y="2175289"/>
            <a:ext cx="3488989" cy="2934450"/>
          </a:xfrm>
          <a:prstGeom prst="ellipse">
            <a:avLst/>
          </a:prstGeom>
          <a:noFill/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978085" y="3241035"/>
            <a:ext cx="306564" cy="14599"/>
          </a:xfrm>
          <a:prstGeom prst="line">
            <a:avLst/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1130485" y="3393435"/>
            <a:ext cx="306564" cy="14599"/>
          </a:xfrm>
          <a:prstGeom prst="line">
            <a:avLst/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1588567" y="3216460"/>
            <a:ext cx="306564" cy="14599"/>
          </a:xfrm>
          <a:prstGeom prst="line">
            <a:avLst/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700682" y="3868803"/>
            <a:ext cx="189778" cy="277385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>
            <a:off x="2991774" y="3846009"/>
            <a:ext cx="189778" cy="277385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2830292" y="3612427"/>
            <a:ext cx="189778" cy="277385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5400000">
            <a:off x="2531901" y="4007496"/>
            <a:ext cx="189778" cy="277385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488097" y="2890652"/>
            <a:ext cx="459873" cy="43798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2640497" y="3043052"/>
            <a:ext cx="459873" cy="43798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4458894" y="2145202"/>
            <a:ext cx="3488989" cy="2934450"/>
          </a:xfrm>
          <a:prstGeom prst="ellipse">
            <a:avLst/>
          </a:prstGeom>
          <a:noFill/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/>
          <p:cNvCxnSpPr/>
          <p:nvPr/>
        </p:nvCxnSpPr>
        <p:spPr>
          <a:xfrm flipV="1">
            <a:off x="4838449" y="3210948"/>
            <a:ext cx="306564" cy="14599"/>
          </a:xfrm>
          <a:prstGeom prst="line">
            <a:avLst/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4990849" y="3363348"/>
            <a:ext cx="306564" cy="14599"/>
          </a:xfrm>
          <a:prstGeom prst="line">
            <a:avLst/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5448931" y="3186373"/>
            <a:ext cx="306564" cy="14599"/>
          </a:xfrm>
          <a:prstGeom prst="line">
            <a:avLst/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6561046" y="3838716"/>
            <a:ext cx="189778" cy="277385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rot="5400000">
            <a:off x="6852138" y="3815922"/>
            <a:ext cx="189778" cy="277385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6690656" y="3582340"/>
            <a:ext cx="189778" cy="277385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5400000">
            <a:off x="6392265" y="3977409"/>
            <a:ext cx="189778" cy="277385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6348461" y="2860565"/>
            <a:ext cx="459873" cy="43798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6500861" y="3012965"/>
            <a:ext cx="459873" cy="43798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1955940" y="5430923"/>
            <a:ext cx="1221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Cell type I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793565" y="5430923"/>
            <a:ext cx="1308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Cell type II</a:t>
            </a:r>
          </a:p>
        </p:txBody>
      </p:sp>
      <p:cxnSp>
        <p:nvCxnSpPr>
          <p:cNvPr id="33" name="Straight Connector 32"/>
          <p:cNvCxnSpPr/>
          <p:nvPr/>
        </p:nvCxnSpPr>
        <p:spPr>
          <a:xfrm>
            <a:off x="4990849" y="3889812"/>
            <a:ext cx="458082" cy="15969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5143249" y="4042212"/>
            <a:ext cx="458082" cy="15969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5295649" y="4194612"/>
            <a:ext cx="458082" cy="15969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5448049" y="4347012"/>
            <a:ext cx="458082" cy="15969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5600449" y="4499412"/>
            <a:ext cx="458082" cy="15969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5752849" y="4651812"/>
            <a:ext cx="458082" cy="15969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5905249" y="4804212"/>
            <a:ext cx="458082" cy="15969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5105400" y="4495800"/>
            <a:ext cx="458082" cy="15969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5066608" y="4354304"/>
            <a:ext cx="458082" cy="15969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1134833" y="6172200"/>
            <a:ext cx="6942367" cy="66131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Normalizing by total reads does not work well for samples with very different RNA composition, every gene will look different!</a:t>
            </a:r>
          </a:p>
        </p:txBody>
      </p:sp>
    </p:spTree>
    <p:extLst>
      <p:ext uri="{BB962C8B-B14F-4D97-AF65-F5344CB8AC3E}">
        <p14:creationId xmlns:p14="http://schemas.microsoft.com/office/powerpoint/2010/main" val="3536064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80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20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4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1" grpId="0"/>
      <p:bldP spid="4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Sample composition impacts transcript </a:t>
            </a:r>
            <a:r>
              <a:rPr lang="en-US" b="1" i="1" dirty="0"/>
              <a:t>relative</a:t>
            </a:r>
            <a:r>
              <a:rPr lang="en-US" dirty="0"/>
              <a:t> abundance</a:t>
            </a:r>
          </a:p>
        </p:txBody>
      </p:sp>
      <p:sp>
        <p:nvSpPr>
          <p:cNvPr id="4" name="Oval 3"/>
          <p:cNvSpPr/>
          <p:nvPr/>
        </p:nvSpPr>
        <p:spPr>
          <a:xfrm>
            <a:off x="710290" y="1138969"/>
            <a:ext cx="3506546" cy="2955118"/>
          </a:xfrm>
          <a:prstGeom prst="ellipse">
            <a:avLst/>
          </a:prstGeom>
          <a:noFill/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>
            <a:cxnSpLocks/>
          </p:cNvCxnSpPr>
          <p:nvPr/>
        </p:nvCxnSpPr>
        <p:spPr>
          <a:xfrm>
            <a:off x="1089845" y="2219314"/>
            <a:ext cx="308107" cy="103"/>
          </a:xfrm>
          <a:prstGeom prst="line">
            <a:avLst/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</p:cNvCxnSpPr>
          <p:nvPr/>
        </p:nvCxnSpPr>
        <p:spPr>
          <a:xfrm>
            <a:off x="1242245" y="2371714"/>
            <a:ext cx="308107" cy="103"/>
          </a:xfrm>
          <a:prstGeom prst="line">
            <a:avLst/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cxnSpLocks/>
          </p:cNvCxnSpPr>
          <p:nvPr/>
        </p:nvCxnSpPr>
        <p:spPr>
          <a:xfrm>
            <a:off x="1700327" y="2194739"/>
            <a:ext cx="308107" cy="103"/>
          </a:xfrm>
          <a:prstGeom prst="line">
            <a:avLst/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cxnSpLocks/>
          </p:cNvCxnSpPr>
          <p:nvPr/>
        </p:nvCxnSpPr>
        <p:spPr>
          <a:xfrm>
            <a:off x="2812442" y="2832483"/>
            <a:ext cx="190733" cy="279339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cxnSpLocks/>
          </p:cNvCxnSpPr>
          <p:nvPr/>
        </p:nvCxnSpPr>
        <p:spPr>
          <a:xfrm>
            <a:off x="3337116" y="2853493"/>
            <a:ext cx="1396" cy="191117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cxnSpLocks/>
          </p:cNvCxnSpPr>
          <p:nvPr/>
        </p:nvCxnSpPr>
        <p:spPr>
          <a:xfrm>
            <a:off x="2942052" y="2576107"/>
            <a:ext cx="190733" cy="279339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cxnSpLocks/>
          </p:cNvCxnSpPr>
          <p:nvPr/>
        </p:nvCxnSpPr>
        <p:spPr>
          <a:xfrm>
            <a:off x="2877243" y="3014980"/>
            <a:ext cx="1396" cy="191117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cxnSpLocks/>
          </p:cNvCxnSpPr>
          <p:nvPr/>
        </p:nvCxnSpPr>
        <p:spPr>
          <a:xfrm>
            <a:off x="2599857" y="1854332"/>
            <a:ext cx="462187" cy="44106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cxnSpLocks/>
          </p:cNvCxnSpPr>
          <p:nvPr/>
        </p:nvCxnSpPr>
        <p:spPr>
          <a:xfrm>
            <a:off x="2752257" y="2006732"/>
            <a:ext cx="462187" cy="44106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4570654" y="1108882"/>
            <a:ext cx="3506546" cy="2955118"/>
          </a:xfrm>
          <a:prstGeom prst="ellipse">
            <a:avLst/>
          </a:prstGeom>
          <a:noFill/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/>
          <p:cNvCxnSpPr>
            <a:cxnSpLocks/>
          </p:cNvCxnSpPr>
          <p:nvPr/>
        </p:nvCxnSpPr>
        <p:spPr>
          <a:xfrm>
            <a:off x="4950209" y="2189227"/>
            <a:ext cx="308107" cy="103"/>
          </a:xfrm>
          <a:prstGeom prst="line">
            <a:avLst/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cxnSpLocks/>
          </p:cNvCxnSpPr>
          <p:nvPr/>
        </p:nvCxnSpPr>
        <p:spPr>
          <a:xfrm>
            <a:off x="5102609" y="2341627"/>
            <a:ext cx="308107" cy="103"/>
          </a:xfrm>
          <a:prstGeom prst="line">
            <a:avLst/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cxnSpLocks/>
          </p:cNvCxnSpPr>
          <p:nvPr/>
        </p:nvCxnSpPr>
        <p:spPr>
          <a:xfrm>
            <a:off x="5560691" y="2164652"/>
            <a:ext cx="308107" cy="103"/>
          </a:xfrm>
          <a:prstGeom prst="line">
            <a:avLst/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cxnSpLocks/>
          </p:cNvCxnSpPr>
          <p:nvPr/>
        </p:nvCxnSpPr>
        <p:spPr>
          <a:xfrm>
            <a:off x="6672806" y="2802396"/>
            <a:ext cx="190733" cy="279339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cxnSpLocks/>
          </p:cNvCxnSpPr>
          <p:nvPr/>
        </p:nvCxnSpPr>
        <p:spPr>
          <a:xfrm>
            <a:off x="7197480" y="2823406"/>
            <a:ext cx="1396" cy="191117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cxnSpLocks/>
          </p:cNvCxnSpPr>
          <p:nvPr/>
        </p:nvCxnSpPr>
        <p:spPr>
          <a:xfrm>
            <a:off x="6802416" y="2546020"/>
            <a:ext cx="190733" cy="279339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cxnSpLocks/>
          </p:cNvCxnSpPr>
          <p:nvPr/>
        </p:nvCxnSpPr>
        <p:spPr>
          <a:xfrm>
            <a:off x="6737607" y="2984893"/>
            <a:ext cx="1396" cy="191117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cxnSpLocks/>
          </p:cNvCxnSpPr>
          <p:nvPr/>
        </p:nvCxnSpPr>
        <p:spPr>
          <a:xfrm>
            <a:off x="6460221" y="1824245"/>
            <a:ext cx="462187" cy="44106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cxnSpLocks/>
          </p:cNvCxnSpPr>
          <p:nvPr/>
        </p:nvCxnSpPr>
        <p:spPr>
          <a:xfrm>
            <a:off x="6612621" y="1976645"/>
            <a:ext cx="462187" cy="44106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2067699" y="4394602"/>
            <a:ext cx="1269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Cell type I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905324" y="4394602"/>
            <a:ext cx="1335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Cell type II</a:t>
            </a:r>
          </a:p>
        </p:txBody>
      </p:sp>
      <p:cxnSp>
        <p:nvCxnSpPr>
          <p:cNvPr id="33" name="Straight Connector 32"/>
          <p:cNvCxnSpPr>
            <a:cxnSpLocks/>
          </p:cNvCxnSpPr>
          <p:nvPr/>
        </p:nvCxnSpPr>
        <p:spPr>
          <a:xfrm>
            <a:off x="5102609" y="2853492"/>
            <a:ext cx="460387" cy="16081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cxnSpLocks/>
          </p:cNvCxnSpPr>
          <p:nvPr/>
        </p:nvCxnSpPr>
        <p:spPr>
          <a:xfrm>
            <a:off x="5255009" y="3005892"/>
            <a:ext cx="460387" cy="16081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cxnSpLocks/>
          </p:cNvCxnSpPr>
          <p:nvPr/>
        </p:nvCxnSpPr>
        <p:spPr>
          <a:xfrm>
            <a:off x="5407409" y="3158292"/>
            <a:ext cx="460387" cy="16081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cxnSpLocks/>
          </p:cNvCxnSpPr>
          <p:nvPr/>
        </p:nvCxnSpPr>
        <p:spPr>
          <a:xfrm>
            <a:off x="5559809" y="3310692"/>
            <a:ext cx="460387" cy="16081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cxnSpLocks/>
          </p:cNvCxnSpPr>
          <p:nvPr/>
        </p:nvCxnSpPr>
        <p:spPr>
          <a:xfrm>
            <a:off x="5712209" y="3463092"/>
            <a:ext cx="460387" cy="16081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cxnSpLocks/>
          </p:cNvCxnSpPr>
          <p:nvPr/>
        </p:nvCxnSpPr>
        <p:spPr>
          <a:xfrm>
            <a:off x="5864609" y="3615492"/>
            <a:ext cx="460387" cy="16081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cxnSpLocks/>
          </p:cNvCxnSpPr>
          <p:nvPr/>
        </p:nvCxnSpPr>
        <p:spPr>
          <a:xfrm>
            <a:off x="6017009" y="3767892"/>
            <a:ext cx="460387" cy="16081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cxnSpLocks/>
          </p:cNvCxnSpPr>
          <p:nvPr/>
        </p:nvCxnSpPr>
        <p:spPr>
          <a:xfrm>
            <a:off x="5217160" y="3459480"/>
            <a:ext cx="460387" cy="16081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cxnSpLocks/>
          </p:cNvCxnSpPr>
          <p:nvPr/>
        </p:nvCxnSpPr>
        <p:spPr>
          <a:xfrm>
            <a:off x="5178368" y="3317984"/>
            <a:ext cx="460387" cy="16081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65" name="Table 65">
            <a:extLst>
              <a:ext uri="{FF2B5EF4-FFF2-40B4-BE49-F238E27FC236}">
                <a16:creationId xmlns:a16="http://schemas.microsoft.com/office/drawing/2014/main" id="{5E780A6C-2779-DB7A-A20F-E86C95266F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9338302"/>
              </p:ext>
            </p:extLst>
          </p:nvPr>
        </p:nvGraphicFramePr>
        <p:xfrm>
          <a:off x="1942381" y="4863059"/>
          <a:ext cx="4548909" cy="1285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303">
                  <a:extLst>
                    <a:ext uri="{9D8B030D-6E8A-4147-A177-3AD203B41FA5}">
                      <a16:colId xmlns:a16="http://schemas.microsoft.com/office/drawing/2014/main" val="2876904019"/>
                    </a:ext>
                  </a:extLst>
                </a:gridCol>
                <a:gridCol w="2200436">
                  <a:extLst>
                    <a:ext uri="{9D8B030D-6E8A-4147-A177-3AD203B41FA5}">
                      <a16:colId xmlns:a16="http://schemas.microsoft.com/office/drawing/2014/main" val="3665893392"/>
                    </a:ext>
                  </a:extLst>
                </a:gridCol>
                <a:gridCol w="832170">
                  <a:extLst>
                    <a:ext uri="{9D8B030D-6E8A-4147-A177-3AD203B41FA5}">
                      <a16:colId xmlns:a16="http://schemas.microsoft.com/office/drawing/2014/main" val="2738992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Gene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Cell Type I TPM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Cell Type II TPM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6705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4/9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4/18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8473419"/>
                  </a:ext>
                </a:extLst>
              </a:tr>
            </a:tbl>
          </a:graphicData>
        </a:graphic>
      </p:graphicFrame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66933F76-FF79-B831-EAAB-69A71710FA8A}"/>
              </a:ext>
            </a:extLst>
          </p:cNvPr>
          <p:cNvCxnSpPr>
            <a:cxnSpLocks/>
          </p:cNvCxnSpPr>
          <p:nvPr/>
        </p:nvCxnSpPr>
        <p:spPr>
          <a:xfrm>
            <a:off x="2487480" y="5973392"/>
            <a:ext cx="389763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91868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normalization techniques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8493" y="1801923"/>
            <a:ext cx="4457700" cy="14097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31349" y="4613365"/>
            <a:ext cx="458973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/>
              <a:t>i</a:t>
            </a:r>
            <a:r>
              <a:rPr lang="en-US" dirty="0"/>
              <a:t> runs through all </a:t>
            </a:r>
            <a:r>
              <a:rPr lang="en-US" i="1" dirty="0"/>
              <a:t>n</a:t>
            </a:r>
            <a:r>
              <a:rPr lang="en-US" dirty="0"/>
              <a:t> genes </a:t>
            </a:r>
          </a:p>
          <a:p>
            <a:r>
              <a:rPr lang="en-US" i="1" dirty="0"/>
              <a:t>j</a:t>
            </a:r>
            <a:r>
              <a:rPr lang="en-US" dirty="0"/>
              <a:t> through all </a:t>
            </a:r>
            <a:r>
              <a:rPr lang="en-US" i="1" dirty="0"/>
              <a:t>m</a:t>
            </a:r>
            <a:r>
              <a:rPr lang="en-US" dirty="0"/>
              <a:t> samples</a:t>
            </a:r>
          </a:p>
          <a:p>
            <a:r>
              <a:rPr lang="en-US" i="1" dirty="0" err="1"/>
              <a:t>k</a:t>
            </a:r>
            <a:r>
              <a:rPr lang="en-US" i="1" baseline="-25000" dirty="0" err="1"/>
              <a:t>ij</a:t>
            </a:r>
            <a:r>
              <a:rPr lang="en-US" dirty="0"/>
              <a:t> is the observed counts for gene </a:t>
            </a:r>
            <a:r>
              <a:rPr lang="en-US" i="1" dirty="0" err="1"/>
              <a:t>i</a:t>
            </a:r>
            <a:r>
              <a:rPr lang="en-US" dirty="0"/>
              <a:t> in sample </a:t>
            </a:r>
            <a:r>
              <a:rPr lang="en-US" i="1" dirty="0"/>
              <a:t>j</a:t>
            </a:r>
          </a:p>
          <a:p>
            <a:r>
              <a:rPr lang="en-US" i="1" dirty="0" err="1"/>
              <a:t>s</a:t>
            </a:r>
            <a:r>
              <a:rPr lang="en-US" baseline="-25000" dirty="0" err="1"/>
              <a:t>j</a:t>
            </a:r>
            <a:r>
              <a:rPr lang="en-US" baseline="-25000" dirty="0"/>
              <a:t> </a:t>
            </a:r>
            <a:r>
              <a:rPr lang="en-US" dirty="0"/>
              <a:t>Is the normalization constant </a:t>
            </a:r>
            <a:endParaRPr lang="en-US" baseline="-25000" dirty="0"/>
          </a:p>
        </p:txBody>
      </p:sp>
      <p:sp useBgFill="1">
        <p:nvSpPr>
          <p:cNvPr id="6" name="TextBox 5"/>
          <p:cNvSpPr txBox="1"/>
          <p:nvPr/>
        </p:nvSpPr>
        <p:spPr>
          <a:xfrm>
            <a:off x="1992664" y="1758126"/>
            <a:ext cx="335761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240151" y="6511265"/>
            <a:ext cx="19038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Alders and Huber, 2010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60900" y="1066800"/>
            <a:ext cx="341857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Counts for gene </a:t>
            </a:r>
            <a:r>
              <a:rPr lang="en-US" dirty="0" err="1">
                <a:latin typeface="Courier New"/>
                <a:cs typeface="Courier New"/>
              </a:rPr>
              <a:t>i</a:t>
            </a:r>
            <a:r>
              <a:rPr lang="en-US" dirty="0"/>
              <a:t> in experiment </a:t>
            </a:r>
            <a:r>
              <a:rPr lang="en-US" dirty="0">
                <a:latin typeface="Courier New"/>
                <a:cs typeface="Courier New"/>
              </a:rPr>
              <a:t>j</a:t>
            </a:r>
          </a:p>
        </p:txBody>
      </p:sp>
      <p:cxnSp>
        <p:nvCxnSpPr>
          <p:cNvPr id="9" name="Straight Arrow Connector 8"/>
          <p:cNvCxnSpPr>
            <a:stCxn id="5" idx="2"/>
          </p:cNvCxnSpPr>
          <p:nvPr/>
        </p:nvCxnSpPr>
        <p:spPr>
          <a:xfrm flipH="1">
            <a:off x="4648201" y="1436132"/>
            <a:ext cx="1721986" cy="49426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046372" y="3225800"/>
            <a:ext cx="3033102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Geometric mean for that gene</a:t>
            </a:r>
          </a:p>
          <a:p>
            <a:pPr algn="ctr"/>
            <a:r>
              <a:rPr lang="en-US" dirty="0"/>
              <a:t> over ALL experiments</a:t>
            </a:r>
            <a:endParaRPr lang="en-US" dirty="0">
              <a:latin typeface="Courier New"/>
              <a:cs typeface="Courier New"/>
            </a:endParaRPr>
          </a:p>
        </p:txBody>
      </p:sp>
      <p:cxnSp>
        <p:nvCxnSpPr>
          <p:cNvPr id="11" name="Straight Arrow Connector 10"/>
          <p:cNvCxnSpPr>
            <a:stCxn id="10" idx="0"/>
          </p:cNvCxnSpPr>
          <p:nvPr/>
        </p:nvCxnSpPr>
        <p:spPr>
          <a:xfrm flipH="1" flipV="1">
            <a:off x="5029201" y="2921000"/>
            <a:ext cx="1533722" cy="3048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90623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Lets do an experiment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4849" y="1066800"/>
            <a:ext cx="33435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Similar read number, </a:t>
            </a:r>
          </a:p>
          <a:p>
            <a:r>
              <a:rPr lang="en-US" dirty="0"/>
              <a:t>one transcript many fold changed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4849" y="2017931"/>
            <a:ext cx="350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Size normalization results in 2-fold changes in </a:t>
            </a:r>
            <a:r>
              <a:rPr lang="en-US" i="1" dirty="0"/>
              <a:t>all</a:t>
            </a:r>
            <a:r>
              <a:rPr lang="en-US" dirty="0"/>
              <a:t> transcripts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640F87-5B0A-8E6E-88EE-D58421A0A648}"/>
              </a:ext>
            </a:extLst>
          </p:cNvPr>
          <p:cNvSpPr txBox="1"/>
          <p:nvPr/>
        </p:nvSpPr>
        <p:spPr>
          <a:xfrm>
            <a:off x="381000" y="905466"/>
            <a:ext cx="5178021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aseline="0" dirty="0">
                <a:latin typeface="Consolas" panose="020B0609020204030204" pitchFamily="49" charset="0"/>
                <a:cs typeface="Consolas" panose="020B0609020204030204" pitchFamily="49" charset="0"/>
              </a:rPr>
              <a:t>import </a:t>
            </a:r>
            <a:r>
              <a:rPr lang="en-US" sz="800" baseline="0" dirty="0" err="1">
                <a:latin typeface="Consolas" panose="020B0609020204030204" pitchFamily="49" charset="0"/>
                <a:cs typeface="Consolas" panose="020B0609020204030204" pitchFamily="49" charset="0"/>
              </a:rPr>
              <a:t>numpy</a:t>
            </a:r>
            <a:r>
              <a:rPr lang="en-US" sz="800" baseline="0" dirty="0">
                <a:latin typeface="Consolas" panose="020B0609020204030204" pitchFamily="49" charset="0"/>
                <a:cs typeface="Consolas" panose="020B0609020204030204" pitchFamily="49" charset="0"/>
              </a:rPr>
              <a:t> as np</a:t>
            </a:r>
          </a:p>
          <a:p>
            <a:r>
              <a:rPr lang="en-US" sz="800" baseline="0" dirty="0">
                <a:latin typeface="Consolas" panose="020B0609020204030204" pitchFamily="49" charset="0"/>
                <a:cs typeface="Consolas" panose="020B0609020204030204" pitchFamily="49" charset="0"/>
              </a:rPr>
              <a:t>import </a:t>
            </a:r>
            <a:r>
              <a:rPr lang="en-US" sz="800" baseline="0" dirty="0" err="1">
                <a:latin typeface="Consolas" panose="020B0609020204030204" pitchFamily="49" charset="0"/>
                <a:cs typeface="Consolas" panose="020B0609020204030204" pitchFamily="49" charset="0"/>
              </a:rPr>
              <a:t>matplotlib.pyplot</a:t>
            </a:r>
            <a:r>
              <a:rPr lang="en-US" sz="800" baseline="0" dirty="0">
                <a:latin typeface="Consolas" panose="020B0609020204030204" pitchFamily="49" charset="0"/>
                <a:cs typeface="Consolas" panose="020B0609020204030204" pitchFamily="49" charset="0"/>
              </a:rPr>
              <a:t> as </a:t>
            </a:r>
            <a:r>
              <a:rPr lang="en-US" sz="800" baseline="0" dirty="0" err="1">
                <a:latin typeface="Consolas" panose="020B0609020204030204" pitchFamily="49" charset="0"/>
                <a:cs typeface="Consolas" panose="020B0609020204030204" pitchFamily="49" charset="0"/>
              </a:rPr>
              <a:t>plt</a:t>
            </a:r>
            <a:endParaRPr lang="en-US" sz="800" baseline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sz="800" baseline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800" baseline="0" dirty="0">
                <a:latin typeface="Consolas" panose="020B0609020204030204" pitchFamily="49" charset="0"/>
                <a:cs typeface="Consolas" panose="020B0609020204030204" pitchFamily="49" charset="0"/>
              </a:rPr>
              <a:t># Define the sequences</a:t>
            </a:r>
          </a:p>
          <a:p>
            <a:r>
              <a:rPr lang="en-US" sz="800" baseline="0" dirty="0">
                <a:latin typeface="Consolas" panose="020B0609020204030204" pitchFamily="49" charset="0"/>
                <a:cs typeface="Consolas" panose="020B0609020204030204" pitchFamily="49" charset="0"/>
              </a:rPr>
              <a:t>s1 = </a:t>
            </a:r>
            <a:r>
              <a:rPr lang="en-US" sz="800" baseline="0" dirty="0" err="1">
                <a:latin typeface="Consolas" panose="020B0609020204030204" pitchFamily="49" charset="0"/>
                <a:cs typeface="Consolas" panose="020B0609020204030204" pitchFamily="49" charset="0"/>
              </a:rPr>
              <a:t>np.array</a:t>
            </a:r>
            <a:r>
              <a:rPr lang="en-US" sz="800" baseline="0" dirty="0">
                <a:latin typeface="Consolas" panose="020B0609020204030204" pitchFamily="49" charset="0"/>
                <a:cs typeface="Consolas" panose="020B0609020204030204" pitchFamily="49" charset="0"/>
              </a:rPr>
              <a:t>([100, 200, 300, 400, 10])</a:t>
            </a:r>
          </a:p>
          <a:p>
            <a:r>
              <a:rPr lang="en-US" sz="800" baseline="0" dirty="0">
                <a:latin typeface="Consolas" panose="020B0609020204030204" pitchFamily="49" charset="0"/>
                <a:cs typeface="Consolas" panose="020B0609020204030204" pitchFamily="49" charset="0"/>
              </a:rPr>
              <a:t>s2 = </a:t>
            </a:r>
            <a:r>
              <a:rPr lang="en-US" sz="800" baseline="0" dirty="0" err="1">
                <a:latin typeface="Consolas" panose="020B0609020204030204" pitchFamily="49" charset="0"/>
                <a:cs typeface="Consolas" panose="020B0609020204030204" pitchFamily="49" charset="0"/>
              </a:rPr>
              <a:t>np.array</a:t>
            </a:r>
            <a:r>
              <a:rPr lang="en-US" sz="800" baseline="0" dirty="0">
                <a:latin typeface="Consolas" panose="020B0609020204030204" pitchFamily="49" charset="0"/>
                <a:cs typeface="Consolas" panose="020B0609020204030204" pitchFamily="49" charset="0"/>
              </a:rPr>
              <a:t>([50, 100, 150, 200, 500])</a:t>
            </a:r>
          </a:p>
          <a:p>
            <a:endParaRPr lang="en-US" sz="800" baseline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800" baseline="0" dirty="0">
                <a:latin typeface="Consolas" panose="020B0609020204030204" pitchFamily="49" charset="0"/>
                <a:cs typeface="Consolas" panose="020B0609020204030204" pitchFamily="49" charset="0"/>
              </a:rPr>
              <a:t># Calculate the normalization factor</a:t>
            </a:r>
          </a:p>
          <a:p>
            <a:r>
              <a:rPr lang="en-US" sz="800" baseline="0" dirty="0">
                <a:latin typeface="Consolas" panose="020B0609020204030204" pitchFamily="49" charset="0"/>
                <a:cs typeface="Consolas" panose="020B0609020204030204" pitchFamily="49" charset="0"/>
              </a:rPr>
              <a:t>norm = sum(s2) / sum(s1)</a:t>
            </a:r>
          </a:p>
          <a:p>
            <a:endParaRPr lang="en-US" sz="800" baseline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800" baseline="0" dirty="0">
                <a:latin typeface="Consolas" panose="020B0609020204030204" pitchFamily="49" charset="0"/>
                <a:cs typeface="Consolas" panose="020B0609020204030204" pitchFamily="49" charset="0"/>
              </a:rPr>
              <a:t># Plot s2 vs. s1 normalized, on a log-log scale</a:t>
            </a:r>
          </a:p>
          <a:p>
            <a:r>
              <a:rPr lang="en-US" sz="800" baseline="0" dirty="0" err="1">
                <a:latin typeface="Consolas" panose="020B0609020204030204" pitchFamily="49" charset="0"/>
                <a:cs typeface="Consolas" panose="020B0609020204030204" pitchFamily="49" charset="0"/>
              </a:rPr>
              <a:t>plt.figure</a:t>
            </a:r>
            <a:r>
              <a:rPr lang="en-US" sz="800" baseline="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r>
              <a:rPr lang="en-US" sz="800" baseline="0" dirty="0" err="1">
                <a:latin typeface="Consolas" panose="020B0609020204030204" pitchFamily="49" charset="0"/>
                <a:cs typeface="Consolas" panose="020B0609020204030204" pitchFamily="49" charset="0"/>
              </a:rPr>
              <a:t>plt.loglog</a:t>
            </a:r>
            <a:r>
              <a:rPr lang="en-US" sz="800" baseline="0" dirty="0">
                <a:latin typeface="Consolas" panose="020B0609020204030204" pitchFamily="49" charset="0"/>
                <a:cs typeface="Consolas" panose="020B0609020204030204" pitchFamily="49" charset="0"/>
              </a:rPr>
              <a:t>(s2, s1 * norm, 'o')  # 'o' specifies that the markers are dots</a:t>
            </a:r>
          </a:p>
          <a:p>
            <a:r>
              <a:rPr lang="en-US" sz="800" baseline="0" dirty="0" err="1">
                <a:latin typeface="Consolas" panose="020B0609020204030204" pitchFamily="49" charset="0"/>
                <a:cs typeface="Consolas" panose="020B0609020204030204" pitchFamily="49" charset="0"/>
              </a:rPr>
              <a:t>plt.xlabel</a:t>
            </a:r>
            <a:r>
              <a:rPr lang="en-US" sz="800" baseline="0" dirty="0">
                <a:latin typeface="Consolas" panose="020B0609020204030204" pitchFamily="49" charset="0"/>
                <a:cs typeface="Consolas" panose="020B0609020204030204" pitchFamily="49" charset="0"/>
              </a:rPr>
              <a:t>('s2')</a:t>
            </a:r>
          </a:p>
          <a:p>
            <a:r>
              <a:rPr lang="en-US" sz="800" baseline="0" dirty="0" err="1">
                <a:latin typeface="Consolas" panose="020B0609020204030204" pitchFamily="49" charset="0"/>
                <a:cs typeface="Consolas" panose="020B0609020204030204" pitchFamily="49" charset="0"/>
              </a:rPr>
              <a:t>plt.ylabel</a:t>
            </a:r>
            <a:r>
              <a:rPr lang="en-US" sz="800" baseline="0" dirty="0">
                <a:latin typeface="Consolas" panose="020B0609020204030204" pitchFamily="49" charset="0"/>
                <a:cs typeface="Consolas" panose="020B0609020204030204" pitchFamily="49" charset="0"/>
              </a:rPr>
              <a:t>('s1 normalized')</a:t>
            </a:r>
          </a:p>
          <a:p>
            <a:r>
              <a:rPr lang="en-US" sz="800" baseline="0" dirty="0" err="1">
                <a:latin typeface="Consolas" panose="020B0609020204030204" pitchFamily="49" charset="0"/>
                <a:cs typeface="Consolas" panose="020B0609020204030204" pitchFamily="49" charset="0"/>
              </a:rPr>
              <a:t>plt.plot</a:t>
            </a:r>
            <a:r>
              <a:rPr lang="en-US" sz="800" baseline="0" dirty="0">
                <a:latin typeface="Consolas" panose="020B0609020204030204" pitchFamily="49" charset="0"/>
                <a:cs typeface="Consolas" panose="020B0609020204030204" pitchFamily="49" charset="0"/>
              </a:rPr>
              <a:t>([min(s2), max(s2)], [min(s2), max(s2)], 'k-')  # 'k-' specifies a black line</a:t>
            </a:r>
          </a:p>
          <a:p>
            <a:endParaRPr lang="en-US" sz="800" baseline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800" baseline="0" dirty="0">
                <a:latin typeface="Consolas" panose="020B0609020204030204" pitchFamily="49" charset="0"/>
                <a:cs typeface="Consolas" panose="020B0609020204030204" pitchFamily="49" charset="0"/>
              </a:rPr>
              <a:t># Calculate the geometric mean</a:t>
            </a:r>
          </a:p>
          <a:p>
            <a:r>
              <a:rPr lang="en-US" sz="800" baseline="0" dirty="0">
                <a:latin typeface="Consolas" panose="020B0609020204030204" pitchFamily="49" charset="0"/>
                <a:cs typeface="Consolas" panose="020B0609020204030204" pitchFamily="49" charset="0"/>
              </a:rPr>
              <a:t>g = </a:t>
            </a:r>
            <a:r>
              <a:rPr lang="en-US" sz="800" baseline="0" dirty="0" err="1">
                <a:latin typeface="Consolas" panose="020B0609020204030204" pitchFamily="49" charset="0"/>
                <a:cs typeface="Consolas" panose="020B0609020204030204" pitchFamily="49" charset="0"/>
              </a:rPr>
              <a:t>np.sqrt</a:t>
            </a:r>
            <a:r>
              <a:rPr lang="en-US" sz="800" baseline="0" dirty="0">
                <a:latin typeface="Consolas" panose="020B0609020204030204" pitchFamily="49" charset="0"/>
                <a:cs typeface="Consolas" panose="020B0609020204030204" pitchFamily="49" charset="0"/>
              </a:rPr>
              <a:t>(s1 * s2)</a:t>
            </a:r>
          </a:p>
          <a:p>
            <a:endParaRPr lang="en-US" sz="800" baseline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800" baseline="0" dirty="0">
                <a:latin typeface="Consolas" panose="020B0609020204030204" pitchFamily="49" charset="0"/>
                <a:cs typeface="Consolas" panose="020B0609020204030204" pitchFamily="49" charset="0"/>
              </a:rPr>
              <a:t># Normalize s1 and s2 by the median of their respective ratios to g</a:t>
            </a:r>
          </a:p>
          <a:p>
            <a:r>
              <a:rPr lang="en-US" sz="800" baseline="0" dirty="0">
                <a:latin typeface="Consolas" panose="020B0609020204030204" pitchFamily="49" charset="0"/>
                <a:cs typeface="Consolas" panose="020B0609020204030204" pitchFamily="49" charset="0"/>
              </a:rPr>
              <a:t>s1n = s1 / </a:t>
            </a:r>
            <a:r>
              <a:rPr lang="en-US" sz="800" baseline="0" dirty="0" err="1">
                <a:latin typeface="Consolas" panose="020B0609020204030204" pitchFamily="49" charset="0"/>
                <a:cs typeface="Consolas" panose="020B0609020204030204" pitchFamily="49" charset="0"/>
              </a:rPr>
              <a:t>np.median</a:t>
            </a:r>
            <a:r>
              <a:rPr lang="en-US" sz="800" baseline="0" dirty="0">
                <a:latin typeface="Consolas" panose="020B0609020204030204" pitchFamily="49" charset="0"/>
                <a:cs typeface="Consolas" panose="020B0609020204030204" pitchFamily="49" charset="0"/>
              </a:rPr>
              <a:t>(s1 / g)</a:t>
            </a:r>
          </a:p>
          <a:p>
            <a:r>
              <a:rPr lang="en-US" sz="800" baseline="0" dirty="0">
                <a:latin typeface="Consolas" panose="020B0609020204030204" pitchFamily="49" charset="0"/>
                <a:cs typeface="Consolas" panose="020B0609020204030204" pitchFamily="49" charset="0"/>
              </a:rPr>
              <a:t>s2n = s2 / </a:t>
            </a:r>
            <a:r>
              <a:rPr lang="en-US" sz="800" baseline="0" dirty="0" err="1">
                <a:latin typeface="Consolas" panose="020B0609020204030204" pitchFamily="49" charset="0"/>
                <a:cs typeface="Consolas" panose="020B0609020204030204" pitchFamily="49" charset="0"/>
              </a:rPr>
              <a:t>np.median</a:t>
            </a:r>
            <a:r>
              <a:rPr lang="en-US" sz="800" baseline="0" dirty="0">
                <a:latin typeface="Consolas" panose="020B0609020204030204" pitchFamily="49" charset="0"/>
                <a:cs typeface="Consolas" panose="020B0609020204030204" pitchFamily="49" charset="0"/>
              </a:rPr>
              <a:t>(s2 / g)</a:t>
            </a:r>
          </a:p>
          <a:p>
            <a:endParaRPr lang="en-US" sz="800" baseline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800" baseline="0" dirty="0">
                <a:latin typeface="Consolas" panose="020B0609020204030204" pitchFamily="49" charset="0"/>
                <a:cs typeface="Consolas" panose="020B0609020204030204" pitchFamily="49" charset="0"/>
              </a:rPr>
              <a:t># Plot s2n vs. s1n, on a log-log scale</a:t>
            </a:r>
          </a:p>
          <a:p>
            <a:r>
              <a:rPr lang="en-US" sz="800" baseline="0" dirty="0" err="1">
                <a:latin typeface="Consolas" panose="020B0609020204030204" pitchFamily="49" charset="0"/>
                <a:cs typeface="Consolas" panose="020B0609020204030204" pitchFamily="49" charset="0"/>
              </a:rPr>
              <a:t>plt.figure</a:t>
            </a:r>
            <a:r>
              <a:rPr lang="en-US" sz="800" baseline="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r>
              <a:rPr lang="en-US" sz="800" baseline="0" dirty="0" err="1">
                <a:latin typeface="Consolas" panose="020B0609020204030204" pitchFamily="49" charset="0"/>
                <a:cs typeface="Consolas" panose="020B0609020204030204" pitchFamily="49" charset="0"/>
              </a:rPr>
              <a:t>plt.loglog</a:t>
            </a:r>
            <a:r>
              <a:rPr lang="en-US" sz="800" baseline="0" dirty="0">
                <a:latin typeface="Consolas" panose="020B0609020204030204" pitchFamily="49" charset="0"/>
                <a:cs typeface="Consolas" panose="020B0609020204030204" pitchFamily="49" charset="0"/>
              </a:rPr>
              <a:t>(s2n, s1n, 'o')  # 'o' specifies that the markers are dots</a:t>
            </a:r>
          </a:p>
          <a:p>
            <a:r>
              <a:rPr lang="en-US" sz="800" baseline="0" dirty="0" err="1">
                <a:latin typeface="Consolas" panose="020B0609020204030204" pitchFamily="49" charset="0"/>
                <a:cs typeface="Consolas" panose="020B0609020204030204" pitchFamily="49" charset="0"/>
              </a:rPr>
              <a:t>plt.xlabel</a:t>
            </a:r>
            <a:r>
              <a:rPr lang="en-US" sz="800" baseline="0" dirty="0">
                <a:latin typeface="Consolas" panose="020B0609020204030204" pitchFamily="49" charset="0"/>
                <a:cs typeface="Consolas" panose="020B0609020204030204" pitchFamily="49" charset="0"/>
              </a:rPr>
              <a:t>('s2n')</a:t>
            </a:r>
          </a:p>
          <a:p>
            <a:r>
              <a:rPr lang="en-US" sz="800" baseline="0" dirty="0" err="1">
                <a:latin typeface="Consolas" panose="020B0609020204030204" pitchFamily="49" charset="0"/>
                <a:cs typeface="Consolas" panose="020B0609020204030204" pitchFamily="49" charset="0"/>
              </a:rPr>
              <a:t>plt.ylabel</a:t>
            </a:r>
            <a:r>
              <a:rPr lang="en-US" sz="800" baseline="0" dirty="0">
                <a:latin typeface="Consolas" panose="020B0609020204030204" pitchFamily="49" charset="0"/>
                <a:cs typeface="Consolas" panose="020B0609020204030204" pitchFamily="49" charset="0"/>
              </a:rPr>
              <a:t>('s1n')</a:t>
            </a:r>
          </a:p>
          <a:p>
            <a:r>
              <a:rPr lang="en-US" sz="800" baseline="0" dirty="0" err="1">
                <a:latin typeface="Consolas" panose="020B0609020204030204" pitchFamily="49" charset="0"/>
                <a:cs typeface="Consolas" panose="020B0609020204030204" pitchFamily="49" charset="0"/>
              </a:rPr>
              <a:t>plt.plot</a:t>
            </a:r>
            <a:r>
              <a:rPr lang="en-US" sz="800" baseline="0" dirty="0">
                <a:latin typeface="Consolas" panose="020B0609020204030204" pitchFamily="49" charset="0"/>
                <a:cs typeface="Consolas" panose="020B0609020204030204" pitchFamily="49" charset="0"/>
              </a:rPr>
              <a:t>([min(s2n), max(s2n)], [min(s2n), max(s2n)], 'k-')  # 'k-' specifies a black line</a:t>
            </a:r>
          </a:p>
          <a:p>
            <a:endParaRPr lang="en-US" sz="800" baseline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800" baseline="0" dirty="0" err="1">
                <a:latin typeface="Consolas" panose="020B0609020204030204" pitchFamily="49" charset="0"/>
                <a:cs typeface="Consolas" panose="020B0609020204030204" pitchFamily="49" charset="0"/>
              </a:rPr>
              <a:t>plt.show</a:t>
            </a:r>
            <a:r>
              <a:rPr lang="en-US" sz="800" baseline="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endParaRPr lang="en-US" sz="800" baseline="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8E85F6C-C1C4-9003-DED9-1BC0BACEEE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991" y="4876800"/>
            <a:ext cx="2386885" cy="18288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E62745C-57D7-AC6F-0FCA-E741FF6B13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6841" y="4876800"/>
            <a:ext cx="2375731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99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everything changes: Spike-ins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838200"/>
            <a:ext cx="8204886" cy="3657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199" y="4546600"/>
            <a:ext cx="8122381" cy="1854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69527" y="6550223"/>
            <a:ext cx="17363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Lovén</a:t>
            </a:r>
            <a:r>
              <a:rPr lang="en-US" sz="1400" dirty="0"/>
              <a:t> et al, Cell 2012</a:t>
            </a:r>
          </a:p>
        </p:txBody>
      </p:sp>
      <p:sp useBgFill="1">
        <p:nvSpPr>
          <p:cNvPr id="6" name="Rectangle 5"/>
          <p:cNvSpPr/>
          <p:nvPr/>
        </p:nvSpPr>
        <p:spPr>
          <a:xfrm>
            <a:off x="152400" y="4495800"/>
            <a:ext cx="8382000" cy="1981200"/>
          </a:xfrm>
          <a:prstGeom prst="rect">
            <a:avLst/>
          </a:prstGeom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199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4" name="Google Shape;1414;p106"/>
          <p:cNvSpPr txBox="1">
            <a:spLocks noGrp="1"/>
          </p:cNvSpPr>
          <p:nvPr>
            <p:ph type="title"/>
          </p:nvPr>
        </p:nvSpPr>
        <p:spPr>
          <a:xfrm>
            <a:off x="729450" y="1341500"/>
            <a:ext cx="5946600" cy="760200"/>
          </a:xfrm>
          <a:prstGeom prst="rect">
            <a:avLst/>
          </a:prstGeom>
        </p:spPr>
        <p:txBody>
          <a:bodyPr spcFirstLastPara="1" vert="horz" wrap="square" lIns="91425" tIns="91425" rIns="91425" bIns="91425" numCol="1" anchor="t" anchorCtr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"/>
              <a:t>References and thanks to</a:t>
            </a:r>
            <a:endParaRPr/>
          </a:p>
        </p:txBody>
      </p:sp>
      <p:sp>
        <p:nvSpPr>
          <p:cNvPr id="1415" name="Google Shape;1415;p106"/>
          <p:cNvSpPr txBox="1"/>
          <p:nvPr/>
        </p:nvSpPr>
        <p:spPr>
          <a:xfrm>
            <a:off x="591650" y="2101700"/>
            <a:ext cx="8050200" cy="380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indent="-330200">
              <a:buClr>
                <a:schemeClr val="lt1"/>
              </a:buClr>
              <a:buSzPts val="1600"/>
              <a:buFont typeface="Lato"/>
              <a:buChar char="●"/>
            </a:pPr>
            <a:r>
              <a:rPr lang="en" sz="1500" b="1" dirty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Slides: Elisa </a:t>
            </a:r>
            <a:r>
              <a:rPr lang="en" sz="1500" b="1" dirty="0" err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Donnard</a:t>
            </a:r>
            <a:r>
              <a:rPr lang="en" sz="1500" b="1" dirty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, </a:t>
            </a:r>
            <a:r>
              <a:rPr lang="en" sz="1500" b="1" dirty="0" err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Athma</a:t>
            </a:r>
            <a:r>
              <a:rPr lang="en" sz="1500" b="1" dirty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Pai, Aaron Quinlan / Cartoons: </a:t>
            </a:r>
            <a:r>
              <a:rPr lang="en" sz="1500" b="1" dirty="0" err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BioRender</a:t>
            </a:r>
            <a:r>
              <a:rPr lang="en" sz="1500" b="1" dirty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, EMBL-EBI</a:t>
            </a:r>
            <a:endParaRPr sz="1500" b="1" dirty="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indent="-323850">
              <a:spcBef>
                <a:spcPts val="1000"/>
              </a:spcBef>
              <a:buClr>
                <a:srgbClr val="FFFFFF"/>
              </a:buClr>
              <a:buSzPts val="1500"/>
              <a:buFont typeface="Lato"/>
              <a:buChar char="●"/>
            </a:pPr>
            <a:r>
              <a:rPr lang="en" sz="1500" b="1" u="sng" dirty="0">
                <a:solidFill>
                  <a:schemeClr val="hlink"/>
                </a:solidFill>
                <a:latin typeface="Lato"/>
                <a:ea typeface="Lato"/>
                <a:cs typeface="Lato"/>
                <a:sym typeface="Lato"/>
                <a:hlinkClick r:id="rId3"/>
              </a:rPr>
              <a:t>https://michelebusby.tumblr.com/post/26913184737/thinking-about-designing-rna-seq-experiments-to</a:t>
            </a:r>
            <a:r>
              <a:rPr lang="en" sz="1500" b="1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  	</a:t>
            </a:r>
            <a:r>
              <a:rPr lang="en" sz="1500" b="1" dirty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← Designing RNA-Seq experiments</a:t>
            </a:r>
            <a:endParaRPr sz="1500" b="1" dirty="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indent="-323850">
              <a:spcBef>
                <a:spcPts val="1000"/>
              </a:spcBef>
              <a:buClr>
                <a:srgbClr val="FFFFFF"/>
              </a:buClr>
              <a:buSzPts val="1500"/>
              <a:buFont typeface="Lato"/>
              <a:buChar char="●"/>
            </a:pPr>
            <a:r>
              <a:rPr lang="en" sz="1500" b="1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RNA-seq workflow: gene-level exploratory analysis and differential expression </a:t>
            </a:r>
            <a:r>
              <a:rPr lang="en" sz="1500" b="1" u="sng" dirty="0">
                <a:solidFill>
                  <a:schemeClr val="hlink"/>
                </a:solidFill>
                <a:latin typeface="Lato"/>
                <a:ea typeface="Lato"/>
                <a:cs typeface="Lato"/>
                <a:sym typeface="Lato"/>
                <a:hlinkClick r:id="rId4"/>
              </a:rPr>
              <a:t>https://bioconductor.org/packages/release/workflows/vignettes/rnaseqGene/inst/doc/rnaseqGene.html</a:t>
            </a:r>
            <a:r>
              <a:rPr lang="en" sz="1500" b="1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	</a:t>
            </a:r>
            <a:r>
              <a:rPr lang="en" sz="1500" b="1" dirty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← Tutorial with examples</a:t>
            </a:r>
            <a:endParaRPr sz="1500" b="1" dirty="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indent="-323850">
              <a:spcBef>
                <a:spcPts val="1000"/>
              </a:spcBef>
              <a:buClr>
                <a:srgbClr val="FFFFFF"/>
              </a:buClr>
              <a:buSzPts val="1500"/>
              <a:buFont typeface="Lato"/>
              <a:buChar char="●"/>
            </a:pPr>
            <a:r>
              <a:rPr lang="en" sz="1500" b="1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Anders S, Huber W. Differential expression analysis for sequence count data.                        Genome Biol. 2010;11(10):R106. </a:t>
            </a:r>
            <a:r>
              <a:rPr lang="en" sz="1500" b="1" u="sng" dirty="0">
                <a:solidFill>
                  <a:schemeClr val="hlink"/>
                </a:solidFill>
                <a:latin typeface="Lato"/>
                <a:ea typeface="Lato"/>
                <a:cs typeface="Lato"/>
                <a:sym typeface="Lato"/>
                <a:hlinkClick r:id="rId5"/>
              </a:rPr>
              <a:t>https://doi:10.1186/gb-2010-11-10-r106</a:t>
            </a:r>
            <a:r>
              <a:rPr lang="en" sz="1500" b="1" dirty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  	    ← </a:t>
            </a:r>
            <a:r>
              <a:rPr lang="en" sz="1500" b="1" dirty="0" err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DESeq</a:t>
            </a:r>
            <a:endParaRPr sz="1500" b="1" dirty="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indent="-323850">
              <a:spcBef>
                <a:spcPts val="1000"/>
              </a:spcBef>
              <a:buClr>
                <a:srgbClr val="FFFFFF"/>
              </a:buClr>
              <a:buSzPts val="1500"/>
              <a:buFont typeface="Lato"/>
              <a:buChar char="●"/>
            </a:pPr>
            <a:r>
              <a:rPr lang="en" sz="1500" b="1" u="sng" dirty="0">
                <a:solidFill>
                  <a:schemeClr val="hlink"/>
                </a:solidFill>
                <a:latin typeface="Lato"/>
                <a:ea typeface="Lato"/>
                <a:cs typeface="Lato"/>
                <a:sym typeface="Lato"/>
                <a:hlinkClick r:id="rId6"/>
              </a:rPr>
              <a:t>https://www.bioconductor.org/packages/release/bioc/vignettes/edgeR/inst/doc/edgeRUsersGuide.pdf</a:t>
            </a:r>
            <a:r>
              <a:rPr lang="en" sz="1500" b="1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    </a:t>
            </a:r>
            <a:r>
              <a:rPr lang="en" sz="1500" b="1" dirty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← </a:t>
            </a:r>
            <a:r>
              <a:rPr lang="en" sz="1500" b="1" dirty="0" err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edgeR</a:t>
            </a:r>
            <a:r>
              <a:rPr lang="en" sz="1500" b="1" dirty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user guide</a:t>
            </a:r>
            <a:endParaRPr sz="1500" b="1" dirty="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indent="-323850">
              <a:spcBef>
                <a:spcPts val="1000"/>
              </a:spcBef>
              <a:buClr>
                <a:schemeClr val="lt1"/>
              </a:buClr>
              <a:buSzPts val="1500"/>
              <a:buFont typeface="Lato"/>
              <a:buChar char="●"/>
            </a:pPr>
            <a:r>
              <a:rPr lang="en" sz="1500" b="1" dirty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Bo Li, Victor </a:t>
            </a:r>
            <a:r>
              <a:rPr lang="en" sz="1500" b="1" dirty="0" err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Ruotti</a:t>
            </a:r>
            <a:r>
              <a:rPr lang="en" sz="1500" b="1" dirty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, Ron M. Stewart, James A. Thomson, Colin N. Dewey, RNA-Seq gene expression estimation with read mapping uncertainty, Bioinformatics, Volume 26, Issue 4, 15 February 2010, Pages 493–500, </a:t>
            </a:r>
            <a:r>
              <a:rPr lang="en" sz="1500" b="1" u="sng" dirty="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https://doi.org/10.1093/bioinformatics/btp692</a:t>
            </a:r>
            <a:endParaRPr sz="1500" b="1" dirty="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>
              <a:spcBef>
                <a:spcPts val="1000"/>
              </a:spcBef>
            </a:pPr>
            <a:endParaRPr sz="1500" b="1" dirty="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indent="-323850">
              <a:spcBef>
                <a:spcPts val="1000"/>
              </a:spcBef>
              <a:buClr>
                <a:schemeClr val="lt1"/>
              </a:buClr>
              <a:buSzPts val="1500"/>
              <a:buFont typeface="Lato"/>
              <a:buChar char="●"/>
            </a:pPr>
            <a:endParaRPr sz="1500" b="1" dirty="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>
              <a:spcBef>
                <a:spcPts val="1000"/>
              </a:spcBef>
              <a:spcAft>
                <a:spcPts val="1000"/>
              </a:spcAft>
            </a:pPr>
            <a:endParaRPr sz="1500" b="1" dirty="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3566C-9528-1FCA-F68A-6D8BB33DC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 to live session</a:t>
            </a:r>
          </a:p>
        </p:txBody>
      </p:sp>
    </p:spTree>
    <p:extLst>
      <p:ext uri="{BB962C8B-B14F-4D97-AF65-F5344CB8AC3E}">
        <p14:creationId xmlns:p14="http://schemas.microsoft.com/office/powerpoint/2010/main" val="402884724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CB33DD-CE1B-5B95-733A-9B944D3B56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Are these models “text completion” tools?</a:t>
            </a:r>
          </a:p>
          <a:p>
            <a:pPr lvl="1"/>
            <a:r>
              <a:rPr lang="en-US" dirty="0"/>
              <a:t>No, while pre-training relies on text completion strategies, the emergent behavior is much more complex than “completion”</a:t>
            </a:r>
          </a:p>
          <a:p>
            <a:pPr lvl="1"/>
            <a:r>
              <a:rPr lang="en-US" dirty="0"/>
              <a:t>Post-training methods that result in “reasoning” are well beyong what pre-trained models can do.</a:t>
            </a:r>
          </a:p>
          <a:p>
            <a:pPr lvl="1"/>
            <a:r>
              <a:rPr lang="en-US" dirty="0"/>
              <a:t>Bill Gates put it best. ““</a:t>
            </a:r>
            <a:r>
              <a:rPr lang="en-US" i="1" dirty="0"/>
              <a:t>Biological minds, you know, it's amazing how general purpose they are in that the optimization was staying alive, breeding, socializing with each other for survival</a:t>
            </a:r>
            <a:r>
              <a:rPr lang="en-US" dirty="0"/>
              <a:t>”. So, in AI terms</a:t>
            </a:r>
          </a:p>
          <a:p>
            <a:pPr lvl="2"/>
            <a:r>
              <a:rPr lang="en-US" b="1" dirty="0"/>
              <a:t>Objective function:</a:t>
            </a:r>
            <a:r>
              <a:rPr lang="en-US" dirty="0"/>
              <a:t> Maximize reproductive fitness, broadly speaking.</a:t>
            </a:r>
          </a:p>
          <a:p>
            <a:pPr lvl="2"/>
            <a:r>
              <a:rPr lang="en-US" b="1" dirty="0"/>
              <a:t>Substrate:</a:t>
            </a:r>
            <a:r>
              <a:rPr lang="en-US" dirty="0"/>
              <a:t> A biological neural network constrained by energy consumption, anatomy, developmental processes, and evolutionary history.</a:t>
            </a:r>
          </a:p>
          <a:p>
            <a:pPr lvl="2"/>
            <a:r>
              <a:rPr lang="en-US" b="1" dirty="0"/>
              <a:t>Optimization:</a:t>
            </a:r>
            <a:r>
              <a:rPr lang="en-US" dirty="0"/>
              <a:t> Natural selection operating over millions of generations.</a:t>
            </a:r>
          </a:p>
          <a:p>
            <a:pPr lvl="2"/>
            <a:r>
              <a:rPr lang="en-US" b="1" dirty="0"/>
              <a:t>Emergent capabilities:</a:t>
            </a:r>
            <a:r>
              <a:rPr lang="en-US" dirty="0"/>
              <a:t> Abstract mathematics, theoretical physics, music, philosophy, and the ability to construct artificial intelligence.</a:t>
            </a:r>
          </a:p>
          <a:p>
            <a:pPr lvl="1"/>
            <a:r>
              <a:rPr lang="en-US" dirty="0"/>
              <a:t>I encourage any user of these models to follow the impact of this technology:</a:t>
            </a:r>
          </a:p>
          <a:p>
            <a:pPr lvl="2"/>
            <a:r>
              <a:rPr lang="en-US" sz="1100" dirty="0">
                <a:hlinkClick r:id="rId2"/>
              </a:rPr>
              <a:t>https://youtu.be/A_156w0aYtU?si=_PZVQYEIJaphvYTl</a:t>
            </a:r>
            <a:r>
              <a:rPr lang="en-US" sz="1100" dirty="0"/>
              <a:t> (bill gates interview)</a:t>
            </a:r>
          </a:p>
          <a:p>
            <a:pPr lvl="2"/>
            <a:r>
              <a:rPr lang="en-US" sz="1100" dirty="0">
                <a:hlinkClick r:id="rId3"/>
              </a:rPr>
              <a:t>https://youtu.be/HjurAWAr_nY?si=6dbE1qaGTvKbcwxo</a:t>
            </a:r>
            <a:r>
              <a:rPr lang="en-US" sz="1100" dirty="0"/>
              <a:t> (Jensen </a:t>
            </a:r>
            <a:r>
              <a:rPr lang="en-US" sz="1100"/>
              <a:t>Huang)</a:t>
            </a:r>
          </a:p>
          <a:p>
            <a:pPr lvl="2"/>
            <a:endParaRPr lang="en-US" sz="1100" dirty="0"/>
          </a:p>
          <a:p>
            <a:pPr lvl="2"/>
            <a:endParaRPr lang="en-US" sz="11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A281F9-7202-3C3C-499E-643583B7D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finish without a comment on AI</a:t>
            </a:r>
          </a:p>
        </p:txBody>
      </p:sp>
    </p:spTree>
    <p:extLst>
      <p:ext uri="{BB962C8B-B14F-4D97-AF65-F5344CB8AC3E}">
        <p14:creationId xmlns:p14="http://schemas.microsoft.com/office/powerpoint/2010/main" val="2441322459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144A9B"/>
        </a:solidFill>
        <a:ln>
          <a:solidFill>
            <a:schemeClr val="bg1"/>
          </a:solidFill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tailEnd type="arrow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baseline="0" dirty="0" smtClean="0">
            <a:latin typeface="Tahoma"/>
            <a:cs typeface="Tahoma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81269</TotalTime>
  <Words>2118</Words>
  <Application>Microsoft Macintosh PowerPoint</Application>
  <PresentationFormat>On-screen Show (4:3)</PresentationFormat>
  <Paragraphs>417</Paragraphs>
  <Slides>39</Slides>
  <Notes>7</Notes>
  <HiddenSlides>1</HiddenSlides>
  <MMClips>0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57" baseType="lpstr">
      <vt:lpstr>ＭＳ Ｐゴシック</vt:lpstr>
      <vt:lpstr>Andale Mono</vt:lpstr>
      <vt:lpstr>Arial</vt:lpstr>
      <vt:lpstr>Calibri</vt:lpstr>
      <vt:lpstr>Consolas</vt:lpstr>
      <vt:lpstr>Courier New</vt:lpstr>
      <vt:lpstr>Geneva</vt:lpstr>
      <vt:lpstr>Gill Sans</vt:lpstr>
      <vt:lpstr>Helvetica</vt:lpstr>
      <vt:lpstr>Helvetica Light</vt:lpstr>
      <vt:lpstr>Helvetica Neue</vt:lpstr>
      <vt:lpstr>HelveticaNeueLT Pro 43 LtEx</vt:lpstr>
      <vt:lpstr>HelveticaNeueLT Pro 45 Lt</vt:lpstr>
      <vt:lpstr>Lato</vt:lpstr>
      <vt:lpstr>Symbol</vt:lpstr>
      <vt:lpstr>Tahoma</vt:lpstr>
      <vt:lpstr>Times</vt:lpstr>
      <vt:lpstr>Default Theme</vt:lpstr>
      <vt:lpstr>Brief introduction to short read sequence analysis using RNA-Seq as an example</vt:lpstr>
      <vt:lpstr>“Functional” DNA sequencing protocols</vt:lpstr>
      <vt:lpstr>“Functional” RNA protocols</vt:lpstr>
      <vt:lpstr>Sequencing analysis has not changed much</vt:lpstr>
      <vt:lpstr>Sequencing analysis has not changed much</vt:lpstr>
      <vt:lpstr>Measuring gene expression by sequencing</vt:lpstr>
      <vt:lpstr>And (RNA) sequence data looks like this</vt:lpstr>
      <vt:lpstr>… or like this</vt:lpstr>
      <vt:lpstr>Many ways to get there – Library Preparation</vt:lpstr>
      <vt:lpstr>Library Preparation – removing unwanted species</vt:lpstr>
      <vt:lpstr>Library Preparation -- fragmentation</vt:lpstr>
      <vt:lpstr>Library Preparation – Making cDNA</vt:lpstr>
      <vt:lpstr>Library Preparation – Unstranded vs Stranded</vt:lpstr>
      <vt:lpstr>Library Preparation – Strand specific</vt:lpstr>
      <vt:lpstr>Library Preparation – Final steps have consequences</vt:lpstr>
      <vt:lpstr>Sequencing a Library – paired vs single end</vt:lpstr>
      <vt:lpstr>Single- vs paired-end sequencing</vt:lpstr>
      <vt:lpstr>Having enough data (reads)</vt:lpstr>
      <vt:lpstr>From reads to gene expression</vt:lpstr>
      <vt:lpstr>Larger transcripts generate more reads</vt:lpstr>
      <vt:lpstr>We need to normalize</vt:lpstr>
      <vt:lpstr>Transcripts per million (TPM) normalization</vt:lpstr>
      <vt:lpstr>Properties of TPM</vt:lpstr>
      <vt:lpstr>What counts?, What Length?</vt:lpstr>
      <vt:lpstr>Wait! – Isoforms share exons!</vt:lpstr>
      <vt:lpstr>Example: Use fragment sizes in paired libraries</vt:lpstr>
      <vt:lpstr>The gene expression table</vt:lpstr>
      <vt:lpstr>Q1: Who is expressed?</vt:lpstr>
      <vt:lpstr>Q1: Who is expressed?</vt:lpstr>
      <vt:lpstr>Exploratory analysis – Clustering and PCA</vt:lpstr>
      <vt:lpstr>Task 3: How can I look at ALL my data at once?</vt:lpstr>
      <vt:lpstr>Sample composition impacts transcript relative abundance</vt:lpstr>
      <vt:lpstr>Sample composition impacts transcript relative abundance</vt:lpstr>
      <vt:lpstr>Example normalization techniques</vt:lpstr>
      <vt:lpstr>Lets do an experiment</vt:lpstr>
      <vt:lpstr>When everything changes: Spike-ins</vt:lpstr>
      <vt:lpstr>References and thanks to</vt:lpstr>
      <vt:lpstr>Intro to live session</vt:lpstr>
      <vt:lpstr>Can finish without a comment on AI</vt:lpstr>
    </vt:vector>
  </TitlesOfParts>
  <Company>UMass Medical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Manuel Garber</dc:creator>
  <cp:lastModifiedBy>Garber, Manuel</cp:lastModifiedBy>
  <cp:revision>385</cp:revision>
  <dcterms:created xsi:type="dcterms:W3CDTF">2015-03-09T12:37:21Z</dcterms:created>
  <dcterms:modified xsi:type="dcterms:W3CDTF">2026-10-09T16:40:55Z</dcterms:modified>
</cp:coreProperties>
</file>