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391" r:id="rId3"/>
    <p:sldId id="383" r:id="rId4"/>
    <p:sldId id="554" r:id="rId5"/>
    <p:sldId id="384" r:id="rId6"/>
    <p:sldId id="563" r:id="rId7"/>
    <p:sldId id="2135715704" r:id="rId8"/>
    <p:sldId id="2135715705" r:id="rId9"/>
    <p:sldId id="2135715706" r:id="rId10"/>
    <p:sldId id="2135715707" r:id="rId11"/>
    <p:sldId id="2135715708" r:id="rId12"/>
    <p:sldId id="2135715709" r:id="rId13"/>
    <p:sldId id="2135715710" r:id="rId14"/>
    <p:sldId id="2135715711" r:id="rId15"/>
    <p:sldId id="394" r:id="rId16"/>
    <p:sldId id="213571571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5B1"/>
    <a:srgbClr val="B9B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61"/>
    <p:restoredTop sz="94632"/>
  </p:normalViewPr>
  <p:slideViewPr>
    <p:cSldViewPr snapToGrid="0" snapToObjects="1">
      <p:cViewPr>
        <p:scale>
          <a:sx n="76" d="100"/>
          <a:sy n="76" d="100"/>
        </p:scale>
        <p:origin x="1600" y="2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DAE6A-8153-944A-85D4-6540FF7E6D8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30BC0-4B87-B24A-B594-288337168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5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Remake for specific types of sequencing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A8BB4-4E5A-4E40-B885-4957202161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8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Remake for specific types of sequencing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A8BB4-4E5A-4E40-B885-4957202161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13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4572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400" b="1" i="0" baseline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685800" y="2057400"/>
            <a:ext cx="7772400" cy="15240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685800" y="37338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 baseline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685800" y="40386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685800" y="43434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8840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200" b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8840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200" b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43200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029200"/>
          </a:xfrm>
        </p:spPr>
        <p:txBody>
          <a:bodyPr/>
          <a:lstStyle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83820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83820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114800" cy="502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 u="none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14800" cy="502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12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858962"/>
            <a:ext cx="4114800" cy="43894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376" y="1219200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1" y="1858962"/>
            <a:ext cx="4114800" cy="43894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5638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172200" y="1219200"/>
            <a:ext cx="2590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14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124200" y="1219200"/>
            <a:ext cx="5638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2590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15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81000" y="3733800"/>
            <a:ext cx="41148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1219200"/>
            <a:ext cx="4114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5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6482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6482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81000" y="1219200"/>
            <a:ext cx="4114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6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>
            <a:off x="381000" y="990600"/>
            <a:ext cx="8382000" cy="1588"/>
          </a:xfrm>
          <a:prstGeom prst="line">
            <a:avLst/>
          </a:prstGeom>
          <a:noFill/>
          <a:ln w="22225">
            <a:solidFill>
              <a:srgbClr val="003378"/>
            </a:solidFill>
            <a:round/>
            <a:headEnd/>
            <a:tailEnd/>
          </a:ln>
        </p:spPr>
      </p:cxn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6482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81000" y="3733800"/>
            <a:ext cx="83820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4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6670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200400" y="1219200"/>
            <a:ext cx="27432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6096000" y="1219200"/>
            <a:ext cx="26670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8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  <p:cxnSp>
        <p:nvCxnSpPr>
          <p:cNvPr id="13" name="Straight Connector 7"/>
          <p:cNvCxnSpPr>
            <a:cxnSpLocks noChangeShapeType="1"/>
          </p:cNvCxnSpPr>
          <p:nvPr/>
        </p:nvCxnSpPr>
        <p:spPr bwMode="auto">
          <a:xfrm>
            <a:off x="381000" y="838200"/>
            <a:ext cx="8382000" cy="1588"/>
          </a:xfrm>
          <a:prstGeom prst="line">
            <a:avLst/>
          </a:prstGeom>
          <a:noFill/>
          <a:ln w="28575" cmpd="sng">
            <a:solidFill>
              <a:srgbClr val="003378"/>
            </a:solidFill>
            <a:round/>
            <a:headEnd/>
            <a:tailEnd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6482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810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6482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8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  <p:cxnSp>
        <p:nvCxnSpPr>
          <p:cNvPr id="14" name="Straight Connector 7"/>
          <p:cNvCxnSpPr>
            <a:cxnSpLocks noChangeShapeType="1"/>
          </p:cNvCxnSpPr>
          <p:nvPr/>
        </p:nvCxnSpPr>
        <p:spPr bwMode="auto">
          <a:xfrm>
            <a:off x="381000" y="838200"/>
            <a:ext cx="8382000" cy="1588"/>
          </a:xfrm>
          <a:prstGeom prst="line">
            <a:avLst/>
          </a:prstGeom>
          <a:noFill/>
          <a:ln w="28575" cmpd="sng">
            <a:solidFill>
              <a:srgbClr val="003378"/>
            </a:solidFill>
            <a:round/>
            <a:headEnd/>
            <a:tailEnd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3084513" cy="76200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87950" cy="50291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981200"/>
            <a:ext cx="3084513" cy="42671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800600"/>
            <a:ext cx="83820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820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367338"/>
            <a:ext cx="8382000" cy="88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3246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63246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2971800" y="1219200"/>
            <a:ext cx="32004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8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9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3246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63246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2971800" y="1752600"/>
            <a:ext cx="3200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2971800" y="1219200"/>
            <a:ext cx="3200400" cy="381000"/>
          </a:xfrm>
        </p:spPr>
        <p:txBody>
          <a:bodyPr/>
          <a:lstStyle>
            <a:lvl1pPr algn="ctr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8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9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Date Placeholder 15"/>
          <p:cNvSpPr>
            <a:spLocks noGrp="1"/>
          </p:cNvSpPr>
          <p:nvPr>
            <p:ph type="dt" sz="half" idx="20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6057900" y="3771900"/>
            <a:ext cx="5105400" cy="609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72390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 rot="5400000">
            <a:off x="-1989137" y="3360737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-7937" y="6103937"/>
            <a:ext cx="685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15"/>
          <p:cNvSpPr>
            <a:spLocks noGrp="1"/>
          </p:cNvSpPr>
          <p:nvPr>
            <p:ph type="dt" sz="half" idx="12"/>
          </p:nvPr>
        </p:nvSpPr>
        <p:spPr>
          <a:xfrm rot="5400000">
            <a:off x="-84137" y="541337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1219200" cy="63246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674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 rot="5400000">
            <a:off x="-1989137" y="3360737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-7937" y="6103937"/>
            <a:ext cx="685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12"/>
          <p:cNvSpPr>
            <a:spLocks noGrp="1"/>
          </p:cNvSpPr>
          <p:nvPr>
            <p:ph type="dt" sz="half" idx="12"/>
          </p:nvPr>
        </p:nvSpPr>
        <p:spPr>
          <a:xfrm rot="5400000">
            <a:off x="-84137" y="541337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10/16/26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bg>
      <p:bgPr>
        <a:solidFill>
          <a:srgbClr val="FFFFFF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9" name="Google Shape;29;p6"/>
          <p:cNvSpPr/>
          <p:nvPr/>
        </p:nvSpPr>
        <p:spPr>
          <a:xfrm>
            <a:off x="0" y="0"/>
            <a:ext cx="9144000" cy="6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6200" y="0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1" name="Google Shape;31;p6"/>
          <p:cNvCxnSpPr/>
          <p:nvPr/>
        </p:nvCxnSpPr>
        <p:spPr>
          <a:xfrm>
            <a:off x="-5550" y="649500"/>
            <a:ext cx="91551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943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2192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Title Placeholder 9"/>
          <p:cNvSpPr>
            <a:spLocks noGrp="1"/>
          </p:cNvSpPr>
          <p:nvPr>
            <p:ph type="title"/>
          </p:nvPr>
        </p:nvSpPr>
        <p:spPr bwMode="auto">
          <a:xfrm>
            <a:off x="381000" y="152400"/>
            <a:ext cx="83820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5" r:id="rId24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rgbClr val="FFFFFF"/>
          </a:solidFill>
          <a:latin typeface="Tahoma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Tahoma"/>
          <a:ea typeface="ＭＳ Ｐゴシック" charset="-128"/>
          <a:cs typeface="ＭＳ Ｐゴシック" charset="-128"/>
        </a:defRPr>
      </a:lvl1pPr>
      <a:lvl2pPr marL="593725" indent="-28575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600" kern="1200">
          <a:solidFill>
            <a:schemeClr val="tx1"/>
          </a:solidFill>
          <a:latin typeface="Tahoma"/>
          <a:ea typeface="ＭＳ Ｐゴシック" charset="-128"/>
          <a:cs typeface="+mn-cs"/>
        </a:defRPr>
      </a:lvl2pPr>
      <a:lvl3pPr marL="868363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400" kern="1200">
          <a:solidFill>
            <a:schemeClr val="tx1"/>
          </a:solidFill>
          <a:latin typeface="Tahoma"/>
          <a:ea typeface="ＭＳ Ｐゴシック" charset="-128"/>
          <a:cs typeface="+mn-cs"/>
        </a:defRPr>
      </a:lvl3pPr>
      <a:lvl4pPr marL="114300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300" kern="1200">
          <a:solidFill>
            <a:schemeClr val="tx1"/>
          </a:solidFill>
          <a:latin typeface="Tahoma"/>
          <a:ea typeface="ＭＳ Ｐゴシック" charset="-128"/>
          <a:cs typeface="+mn-cs"/>
        </a:defRPr>
      </a:lvl4pPr>
      <a:lvl5pPr marL="141605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300" kern="1200">
          <a:solidFill>
            <a:schemeClr val="tx1"/>
          </a:solidFill>
          <a:latin typeface="Tahoma"/>
          <a:ea typeface="ＭＳ Ｐゴシック" charset="-128"/>
          <a:cs typeface="+mn-cs"/>
        </a:defRPr>
      </a:lvl5pPr>
      <a:lvl6pPr marL="1783080" indent="-2286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•"/>
        <a:defRPr sz="1200" kern="1200" baseline="0">
          <a:solidFill>
            <a:schemeClr val="tx1"/>
          </a:solidFill>
          <a:latin typeface="Tahoma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3010" y="2468720"/>
            <a:ext cx="7217979" cy="884080"/>
          </a:xfrm>
        </p:spPr>
        <p:txBody>
          <a:bodyPr/>
          <a:lstStyle/>
          <a:p>
            <a:r>
              <a:rPr lang="en-US" dirty="0"/>
              <a:t>Brief introduction to </a:t>
            </a:r>
            <a:r>
              <a:rPr lang="en-US" dirty="0" err="1"/>
              <a:t>scRNA</a:t>
            </a:r>
            <a:r>
              <a:rPr lang="en-US" dirty="0"/>
              <a:t>-Seq analysis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7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7753DC-9CC3-F2FA-36CB-B2A5EF4B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common source: a microfluidic device</a:t>
            </a:r>
          </a:p>
        </p:txBody>
      </p:sp>
      <p:pic>
        <p:nvPicPr>
          <p:cNvPr id="4" name="indrop.m4v">
            <a:hlinkClick r:id="" action="ppaction://media"/>
            <a:extLst>
              <a:ext uri="{FF2B5EF4-FFF2-40B4-BE49-F238E27FC236}">
                <a16:creationId xmlns:a16="http://schemas.microsoft.com/office/drawing/2014/main" id="{0EB44592-BF67-0712-35D3-070129FEE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433945"/>
            <a:ext cx="5708073" cy="428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9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A3716E1-A985-1A49-E7BD-7F56A270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QC – filtering cells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DC61C5D-D91E-974E-A34D-1433DA3A1E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00800" y="61525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CEB918-CA69-F649-B4C4-256C4C9B1B21}" type="slidenum">
              <a:rPr lang="en-US" smtClean="0"/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51A5D-8361-9692-66F4-8491A297C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20" y="1271079"/>
            <a:ext cx="6775482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94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E9CDC-5039-B3C6-4644-CB8A8CE1D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Goal: Identify cell types with the aim of:</a:t>
            </a:r>
          </a:p>
          <a:p>
            <a:pPr lvl="1"/>
            <a:r>
              <a:rPr lang="en-US" sz="2000" dirty="0"/>
              <a:t>Annotate a tissue</a:t>
            </a:r>
          </a:p>
          <a:p>
            <a:pPr lvl="1"/>
            <a:r>
              <a:rPr lang="en-US" sz="2000" dirty="0"/>
              <a:t>Identify changes in their proportions across samples and conditions</a:t>
            </a:r>
          </a:p>
          <a:p>
            <a:pPr lvl="1"/>
            <a:r>
              <a:rPr lang="en-US" sz="2000" dirty="0"/>
              <a:t>Identify state changes</a:t>
            </a:r>
          </a:p>
          <a:p>
            <a:pPr lvl="2"/>
            <a:r>
              <a:rPr lang="en-US" sz="1800" dirty="0"/>
              <a:t>Along a continuous trajectory</a:t>
            </a:r>
          </a:p>
          <a:p>
            <a:pPr lvl="2"/>
            <a:r>
              <a:rPr lang="en-US" sz="1800" dirty="0"/>
              <a:t>Regulatory programs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2BD12-1472-C199-A7C1-B6F7F745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building: What cell types I got</a:t>
            </a:r>
          </a:p>
        </p:txBody>
      </p:sp>
    </p:spTree>
    <p:extLst>
      <p:ext uri="{BB962C8B-B14F-4D97-AF65-F5344CB8AC3E}">
        <p14:creationId xmlns:p14="http://schemas.microsoft.com/office/powerpoint/2010/main" val="183440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2806B36-5D35-5A79-1314-2020E202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Special care selecting variable genes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DC61C5D-D91E-974E-A34D-1433DA3A1E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00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CEB918-CA69-F649-B4C4-256C4C9B1B21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9763E-8A2E-808C-775B-3BAA947C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840" y="1235710"/>
            <a:ext cx="5865592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EE831-840F-174B-9F6C-1EB9CAA9D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347A-1A21-DC0E-AC3D-E90232EF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Dimensionality reduction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59D10-E3FF-84EB-7C56-C7D3FBDA3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81" y="1835057"/>
            <a:ext cx="897481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01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4C6B-C9B6-3D29-249D-72F99441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(cluster) cells by their transcriptional similarity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EE89D7-B0EE-452A-A00F-A010FDEF5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92" y="1275080"/>
            <a:ext cx="5613816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6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8E925-DDC4-4C07-D89B-67C2DC20C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8A63-09F0-8407-4566-F581A6F9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(cluster) cells by their transcriptional similarity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E442D-7A28-C194-7480-F51D83EBA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26" y="1226820"/>
            <a:ext cx="5720548" cy="5120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68471F-80FD-3976-2753-67248EB6BB0D}"/>
              </a:ext>
            </a:extLst>
          </p:cNvPr>
          <p:cNvSpPr txBox="1"/>
          <p:nvPr/>
        </p:nvSpPr>
        <p:spPr>
          <a:xfrm>
            <a:off x="2415993" y="5978128"/>
            <a:ext cx="43120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Graph based clustering (Leiden/Louvain)</a:t>
            </a:r>
            <a:endParaRPr lang="en-US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37598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A8593-F1CF-E877-F763-8405A50A2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697C-0CEB-2D7E-8CDD-FAB5B307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(cluster) cells by their transcriptional similarity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A0F360-2628-3D61-DE47-E49646485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155" y="868680"/>
            <a:ext cx="624369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7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769A-4D61-36A0-D665-79589209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55C1-BC5A-4F2D-57AD-AE7CA1EB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Strict differential expression </a:t>
            </a:r>
            <a:r>
              <a:rPr lang="en-US" dirty="0">
                <a:sym typeface="Wingdings" pitchFamily="2" charset="2"/>
              </a:rPr>
              <a:t> Marker genes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30F29F-2841-F0BD-BDAE-24B6AD936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1" y="1194920"/>
            <a:ext cx="5955323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A6690-2F4F-19AA-73CE-FCB964CB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E6CA-1637-7C5D-C373-A094DD58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Biological intuition/ask your friend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FFDDE-9C5F-7FAA-65FC-E9B2EBB2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130" y="1045210"/>
            <a:ext cx="5944888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5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9215-3F1F-04B5-98AA-14F6D176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transfer from another set /use foundational models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1285DD-D118-C371-749B-D9AAFF1D2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760" y="868680"/>
            <a:ext cx="645105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3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A7B8-F4B6-867E-0BC7-DCA79239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798D2-C88C-6033-0FF4-AC9BC829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– Proportion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DF1AA0-AF6C-FD4C-306D-0A43695F6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394460"/>
            <a:ext cx="7875908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2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7EC2A3-88AC-41DE-7DFF-956D4E4563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DD6C7-0A1F-1537-E557-9EC4CA4A56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DGE – An unsolved problem</a:t>
            </a:r>
          </a:p>
        </p:txBody>
      </p:sp>
    </p:spTree>
    <p:extLst>
      <p:ext uri="{BB962C8B-B14F-4D97-AF65-F5344CB8AC3E}">
        <p14:creationId xmlns:p14="http://schemas.microsoft.com/office/powerpoint/2010/main" val="85965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F769D-7248-E347-4714-27F7C55D0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1 </a:t>
            </a:r>
            <a:r>
              <a:rPr lang="en-US" dirty="0">
                <a:sym typeface="Wingdings" pitchFamily="2" charset="2"/>
              </a:rPr>
              <a:t> Back to RNA-seq; </a:t>
            </a:r>
            <a:r>
              <a:rPr lang="en-US" dirty="0" err="1">
                <a:sym typeface="Wingdings" pitchFamily="2" charset="2"/>
              </a:rPr>
              <a:t>pseudobulking</a:t>
            </a:r>
            <a:endParaRPr lang="en-US" dirty="0"/>
          </a:p>
        </p:txBody>
      </p:sp>
      <p:pic>
        <p:nvPicPr>
          <p:cNvPr id="4" name="Picture 3" descr="A group of colorful shapes&#10;&#10;Description automatically generated">
            <a:extLst>
              <a:ext uri="{FF2B5EF4-FFF2-40B4-BE49-F238E27FC236}">
                <a16:creationId xmlns:a16="http://schemas.microsoft.com/office/drawing/2014/main" id="{C22A0CC8-12F4-05BF-13A6-FAD90AE76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3600"/>
            <a:ext cx="3533775" cy="3467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CE7EDC-C562-B8D3-01BD-D4FB5DF3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269" y="864157"/>
            <a:ext cx="5319706" cy="3467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96FB9B-51EE-F073-F85B-E45587D43722}"/>
              </a:ext>
            </a:extLst>
          </p:cNvPr>
          <p:cNvSpPr txBox="1"/>
          <p:nvPr/>
        </p:nvSpPr>
        <p:spPr>
          <a:xfrm>
            <a:off x="844886" y="4331258"/>
            <a:ext cx="24272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e.g. 3 different donors, 6 stimuli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7C82B-D8AD-2E60-9892-D52B9A5AD08A}"/>
              </a:ext>
            </a:extLst>
          </p:cNvPr>
          <p:cNvSpPr txBox="1"/>
          <p:nvPr/>
        </p:nvSpPr>
        <p:spPr>
          <a:xfrm>
            <a:off x="264160" y="63093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aseline="0" dirty="0">
              <a:latin typeface="Tahoma"/>
              <a:cs typeface="Tahom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818B40-A9D8-06CE-50CD-2D5320B57696}"/>
              </a:ext>
            </a:extLst>
          </p:cNvPr>
          <p:cNvSpPr txBox="1"/>
          <p:nvPr/>
        </p:nvSpPr>
        <p:spPr>
          <a:xfrm>
            <a:off x="264160" y="4631340"/>
            <a:ext cx="25669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latin typeface="Tahoma"/>
                <a:cs typeface="Tahoma"/>
              </a:rPr>
              <a:t>Pros</a:t>
            </a:r>
            <a:r>
              <a:rPr lang="en-US" baseline="0" dirty="0">
                <a:latin typeface="Tahoma"/>
                <a:cs typeface="Tahoma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Conservative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well calibrated tools</a:t>
            </a:r>
          </a:p>
          <a:p>
            <a:endParaRPr lang="en-US" baseline="0" dirty="0">
              <a:latin typeface="Tahoma"/>
              <a:cs typeface="Tahom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E2D90-BFE2-78F7-C27A-9EC64DA53C78}"/>
              </a:ext>
            </a:extLst>
          </p:cNvPr>
          <p:cNvSpPr txBox="1"/>
          <p:nvPr/>
        </p:nvSpPr>
        <p:spPr>
          <a:xfrm>
            <a:off x="3609975" y="4631340"/>
            <a:ext cx="375917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latin typeface="Tahoma"/>
                <a:cs typeface="Tahoma"/>
              </a:rPr>
              <a:t>Cons</a:t>
            </a:r>
            <a:r>
              <a:rPr lang="en-US" baseline="0" dirty="0">
                <a:latin typeface="Tahoma"/>
                <a:cs typeface="Tahoma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Conservative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Lots of thresholds needed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How few is to few 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At what level to </a:t>
            </a:r>
            <a:r>
              <a:rPr lang="en-US" dirty="0" err="1">
                <a:latin typeface="Tahoma"/>
                <a:cs typeface="Tahoma"/>
              </a:rPr>
              <a:t>pseudobulk</a:t>
            </a:r>
            <a:endParaRPr lang="en-US" dirty="0">
              <a:latin typeface="Tahoma"/>
              <a:cs typeface="Tahom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Needs more samples</a:t>
            </a:r>
          </a:p>
          <a:p>
            <a:endParaRPr lang="en-US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70621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AA04A-D9E9-EC1A-D234-B6EA1CD2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2 </a:t>
            </a:r>
            <a:r>
              <a:rPr lang="en-US" dirty="0">
                <a:sym typeface="Wingdings" pitchFamily="2" charset="2"/>
              </a:rPr>
              <a:t> Every cell is a replicate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BABF91-185D-0120-C0BC-785C26581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06" y="1691640"/>
            <a:ext cx="4004094" cy="3474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FF95A5-939C-9EDA-E5E3-95C0F11E5C1C}"/>
              </a:ext>
            </a:extLst>
          </p:cNvPr>
          <p:cNvSpPr txBox="1"/>
          <p:nvPr/>
        </p:nvSpPr>
        <p:spPr>
          <a:xfrm>
            <a:off x="4772354" y="951468"/>
            <a:ext cx="43716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latin typeface="Tahoma"/>
                <a:cs typeface="Tahoma"/>
              </a:rPr>
              <a:t>Pros</a:t>
            </a:r>
            <a:r>
              <a:rPr lang="en-US" baseline="0" dirty="0">
                <a:latin typeface="Tahoma"/>
                <a:cs typeface="Tahoma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Increased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0" dirty="0">
                <a:latin typeface="Tahoma"/>
                <a:cs typeface="Tahoma"/>
              </a:rPr>
              <a:t>Uses the full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Less ad-hod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0" dirty="0">
                <a:latin typeface="Tahoma"/>
                <a:cs typeface="Tahoma"/>
              </a:rPr>
              <a:t>Wo</a:t>
            </a:r>
            <a:r>
              <a:rPr lang="en-US" dirty="0">
                <a:latin typeface="Tahoma"/>
                <a:cs typeface="Tahoma"/>
              </a:rPr>
              <a:t>rks well for highly expressed genes</a:t>
            </a:r>
            <a:endParaRPr lang="en-US" baseline="0" dirty="0">
              <a:latin typeface="Tahoma"/>
              <a:cs typeface="Tahoma"/>
            </a:endParaRPr>
          </a:p>
          <a:p>
            <a:endParaRPr lang="en-US" baseline="0" dirty="0">
              <a:latin typeface="Tahoma"/>
              <a:cs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F32503-6E72-B217-6521-38CEA453A0D6}"/>
              </a:ext>
            </a:extLst>
          </p:cNvPr>
          <p:cNvSpPr txBox="1"/>
          <p:nvPr/>
        </p:nvSpPr>
        <p:spPr>
          <a:xfrm>
            <a:off x="355600" y="5537200"/>
            <a:ext cx="4766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Rely on the model to handle sample of origin</a:t>
            </a:r>
            <a:endParaRPr lang="en-US" baseline="0" dirty="0">
              <a:latin typeface="Tahoma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77307-C38E-4200-BD6B-2226850DB0D8}"/>
              </a:ext>
            </a:extLst>
          </p:cNvPr>
          <p:cNvSpPr txBox="1"/>
          <p:nvPr/>
        </p:nvSpPr>
        <p:spPr>
          <a:xfrm>
            <a:off x="4772354" y="2839323"/>
            <a:ext cx="33873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latin typeface="Tahoma"/>
                <a:cs typeface="Tahoma"/>
              </a:rPr>
              <a:t>Cons</a:t>
            </a:r>
            <a:r>
              <a:rPr lang="en-US" baseline="0" dirty="0">
                <a:latin typeface="Tahoma"/>
                <a:cs typeface="Tahoma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Always unbalanced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0" dirty="0">
                <a:latin typeface="Tahoma"/>
                <a:cs typeface="Tahoma"/>
              </a:rPr>
              <a:t>Sparsity an issue for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cs typeface="Tahoma"/>
              </a:rPr>
              <a:t>Lots of false positives</a:t>
            </a:r>
            <a:endParaRPr lang="en-US" baseline="0" dirty="0">
              <a:latin typeface="Tahoma"/>
              <a:cs typeface="Tahoma"/>
            </a:endParaRPr>
          </a:p>
          <a:p>
            <a:endParaRPr lang="en-US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790718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44A9B"/>
        </a:solidFill>
        <a:ln>
          <a:solidFill>
            <a:schemeClr val="bg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baseline="0" dirty="0" smtClean="0">
            <a:latin typeface="Tahoma"/>
            <a:cs typeface="Tahom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81366</TotalTime>
  <Words>235</Words>
  <Application>Microsoft Macintosh PowerPoint</Application>
  <PresentationFormat>On-screen Show (4:3)</PresentationFormat>
  <Paragraphs>49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Helvetica Light</vt:lpstr>
      <vt:lpstr>Tahoma</vt:lpstr>
      <vt:lpstr>Wingdings</vt:lpstr>
      <vt:lpstr>Default Theme</vt:lpstr>
      <vt:lpstr>Brief introduction to scRNA-Seq analysis</vt:lpstr>
      <vt:lpstr>Most common source: a microfluidic device</vt:lpstr>
      <vt:lpstr>QC – filtering cells</vt:lpstr>
      <vt:lpstr>Atlas building: What cell types I got</vt:lpstr>
      <vt:lpstr>Special care selecting variable genes</vt:lpstr>
      <vt:lpstr>Dimensionality reduction</vt:lpstr>
      <vt:lpstr>Group (cluster) cells by their transcriptional similarity</vt:lpstr>
      <vt:lpstr>Group (cluster) cells by their transcriptional similarity</vt:lpstr>
      <vt:lpstr>Group (cluster) cells by their transcriptional similarity</vt:lpstr>
      <vt:lpstr>Strict differential expression  Marker genes</vt:lpstr>
      <vt:lpstr>Biological intuition/ask your friend</vt:lpstr>
      <vt:lpstr>Label transfer from another set /use foundational models</vt:lpstr>
      <vt:lpstr>Analysis – Proportion analysis</vt:lpstr>
      <vt:lpstr>DGE – An unsolved problem</vt:lpstr>
      <vt:lpstr>Option 1  Back to RNA-seq; pseudobulking</vt:lpstr>
      <vt:lpstr>Option 2  Every cell is a replicate</vt:lpstr>
    </vt:vector>
  </TitlesOfParts>
  <Company>UMass Medical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Garber</dc:creator>
  <cp:lastModifiedBy>Garber, Manuel</cp:lastModifiedBy>
  <cp:revision>386</cp:revision>
  <dcterms:created xsi:type="dcterms:W3CDTF">2015-03-09T12:37:21Z</dcterms:created>
  <dcterms:modified xsi:type="dcterms:W3CDTF">2026-10-16T14:37:28Z</dcterms:modified>
</cp:coreProperties>
</file>